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1"/>
  </p:notesMasterIdLst>
  <p:sldIdLst>
    <p:sldId id="256" r:id="rId2"/>
    <p:sldId id="288" r:id="rId3"/>
    <p:sldId id="289" r:id="rId4"/>
    <p:sldId id="257" r:id="rId5"/>
    <p:sldId id="290" r:id="rId6"/>
    <p:sldId id="264" r:id="rId7"/>
    <p:sldId id="287" r:id="rId8"/>
    <p:sldId id="292" r:id="rId9"/>
    <p:sldId id="286"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jlugibihl" initials="j" lastIdx="4"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17AA0"/>
    <a:srgbClr val="636363"/>
    <a:srgbClr val="B5B5B5"/>
  </p:clrMru>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34559" autoAdjust="0"/>
    <p:restoredTop sz="86387" autoAdjust="0"/>
  </p:normalViewPr>
  <p:slideViewPr>
    <p:cSldViewPr snapToGrid="0" snapToObjects="1">
      <p:cViewPr varScale="1">
        <p:scale>
          <a:sx n="75" d="100"/>
          <a:sy n="75" d="100"/>
        </p:scale>
        <p:origin x="-1872" y="-96"/>
      </p:cViewPr>
      <p:guideLst>
        <p:guide orient="horz" pos="707"/>
        <p:guide pos="449"/>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299E844-8779-4456-8307-55682A121FFD}" type="datetimeFigureOut">
              <a:rPr lang="en-US" smtClean="0"/>
              <a:t>1/20/2015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6605BBD-054E-42FD-85EC-392AC58DC21C}" type="slidenum">
              <a:rPr lang="en-US" smtClean="0"/>
              <a:t>‹#›</a:t>
            </a:fld>
            <a:endParaRPr lang="en-US"/>
          </a:p>
        </p:txBody>
      </p:sp>
    </p:spTree>
    <p:extLst>
      <p:ext uri="{BB962C8B-B14F-4D97-AF65-F5344CB8AC3E}">
        <p14:creationId xmlns:p14="http://schemas.microsoft.com/office/powerpoint/2010/main" val="22031643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6605BBD-054E-42FD-85EC-392AC58DC21C}" type="slidenum">
              <a:rPr lang="en-US" smtClean="0"/>
              <a:t>1</a:t>
            </a:fld>
            <a:endParaRPr lang="en-US"/>
          </a:p>
        </p:txBody>
      </p:sp>
    </p:spTree>
    <p:extLst>
      <p:ext uri="{BB962C8B-B14F-4D97-AF65-F5344CB8AC3E}">
        <p14:creationId xmlns:p14="http://schemas.microsoft.com/office/powerpoint/2010/main" val="29357494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6605BBD-054E-42FD-85EC-392AC58DC21C}" type="slidenum">
              <a:rPr lang="en-US" smtClean="0">
                <a:solidFill>
                  <a:prstClr val="black"/>
                </a:solidFill>
              </a:rPr>
              <a:pPr/>
              <a:t>3</a:t>
            </a:fld>
            <a:endParaRPr lang="en-US">
              <a:solidFill>
                <a:prstClr val="black"/>
              </a:solidFill>
            </a:endParaRPr>
          </a:p>
        </p:txBody>
      </p:sp>
    </p:spTree>
    <p:extLst>
      <p:ext uri="{BB962C8B-B14F-4D97-AF65-F5344CB8AC3E}">
        <p14:creationId xmlns:p14="http://schemas.microsoft.com/office/powerpoint/2010/main" val="14070481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6605BBD-054E-42FD-85EC-392AC58DC21C}" type="slidenum">
              <a:rPr lang="en-US" smtClean="0"/>
              <a:t>4</a:t>
            </a:fld>
            <a:endParaRPr lang="en-US"/>
          </a:p>
        </p:txBody>
      </p:sp>
    </p:spTree>
    <p:extLst>
      <p:ext uri="{BB962C8B-B14F-4D97-AF65-F5344CB8AC3E}">
        <p14:creationId xmlns:p14="http://schemas.microsoft.com/office/powerpoint/2010/main" val="20902841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6605BBD-054E-42FD-85EC-392AC58DC21C}" type="slidenum">
              <a:rPr lang="en-US" smtClean="0"/>
              <a:t>7</a:t>
            </a:fld>
            <a:endParaRPr lang="en-US"/>
          </a:p>
        </p:txBody>
      </p:sp>
    </p:spTree>
    <p:extLst>
      <p:ext uri="{BB962C8B-B14F-4D97-AF65-F5344CB8AC3E}">
        <p14:creationId xmlns:p14="http://schemas.microsoft.com/office/powerpoint/2010/main" val="31880506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Add  a little about myself if time permits….</a:t>
            </a:r>
            <a:endParaRPr lang="en-US" dirty="0"/>
          </a:p>
        </p:txBody>
      </p:sp>
      <p:sp>
        <p:nvSpPr>
          <p:cNvPr id="4" name="Slide Number Placeholder 3"/>
          <p:cNvSpPr>
            <a:spLocks noGrp="1"/>
          </p:cNvSpPr>
          <p:nvPr>
            <p:ph type="sldNum" sz="quarter" idx="10"/>
          </p:nvPr>
        </p:nvSpPr>
        <p:spPr/>
        <p:txBody>
          <a:bodyPr/>
          <a:lstStyle/>
          <a:p>
            <a:fld id="{16605BBD-054E-42FD-85EC-392AC58DC21C}" type="slidenum">
              <a:rPr lang="en-US" smtClean="0"/>
              <a:t>9</a:t>
            </a:fld>
            <a:endParaRPr lang="en-US"/>
          </a:p>
        </p:txBody>
      </p:sp>
    </p:spTree>
    <p:extLst>
      <p:ext uri="{BB962C8B-B14F-4D97-AF65-F5344CB8AC3E}">
        <p14:creationId xmlns:p14="http://schemas.microsoft.com/office/powerpoint/2010/main" val="243766486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3" descr="HIMSS_Corporate_PPT_Title.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hasCustomPrompt="1"/>
          </p:nvPr>
        </p:nvSpPr>
        <p:spPr>
          <a:xfrm>
            <a:off x="5380181" y="1919112"/>
            <a:ext cx="3502122" cy="882587"/>
          </a:xfrm>
        </p:spPr>
        <p:txBody>
          <a:bodyPr lIns="0" rIns="0" anchor="t">
            <a:normAutofit/>
          </a:bodyPr>
          <a:lstStyle>
            <a:lvl1pPr>
              <a:lnSpc>
                <a:spcPct val="100000"/>
              </a:lnSpc>
              <a:spcBef>
                <a:spcPts val="0"/>
              </a:spcBef>
              <a:spcAft>
                <a:spcPts val="0"/>
              </a:spcAft>
              <a:defRPr sz="3000" baseline="0">
                <a:solidFill>
                  <a:srgbClr val="217AA0"/>
                </a:solidFill>
              </a:defRPr>
            </a:lvl1pPr>
          </a:lstStyle>
          <a:p>
            <a:r>
              <a:rPr lang="en-US" dirty="0" smtClean="0"/>
              <a:t>Place Title Here</a:t>
            </a:r>
            <a:endParaRPr lang="en-US" dirty="0"/>
          </a:p>
        </p:txBody>
      </p:sp>
      <p:sp>
        <p:nvSpPr>
          <p:cNvPr id="3" name="Subtitle 2"/>
          <p:cNvSpPr>
            <a:spLocks noGrp="1"/>
          </p:cNvSpPr>
          <p:nvPr>
            <p:ph type="subTitle" idx="1"/>
          </p:nvPr>
        </p:nvSpPr>
        <p:spPr>
          <a:xfrm>
            <a:off x="5380182" y="2955637"/>
            <a:ext cx="3502121" cy="1508605"/>
          </a:xfrm>
        </p:spPr>
        <p:txBody>
          <a:bodyPr lIns="0" rIns="0" anchor="t">
            <a:normAutofit/>
          </a:bodyPr>
          <a:lstStyle>
            <a:lvl1pPr marL="0" indent="0" algn="l">
              <a:lnSpc>
                <a:spcPct val="100000"/>
              </a:lnSpc>
              <a:buNone/>
              <a:defRPr sz="1200" b="0" i="0">
                <a:solidFill>
                  <a:srgbClr val="B5B5B5"/>
                </a:solidFill>
                <a:latin typeface="Arial"/>
                <a:cs typeface="Aria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spTree>
    <p:extLst>
      <p:ext uri="{BB962C8B-B14F-4D97-AF65-F5344CB8AC3E}">
        <p14:creationId xmlns:p14="http://schemas.microsoft.com/office/powerpoint/2010/main" val="27526937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Sub Title">
    <p:spTree>
      <p:nvGrpSpPr>
        <p:cNvPr id="1" name=""/>
        <p:cNvGrpSpPr/>
        <p:nvPr/>
      </p:nvGrpSpPr>
      <p:grpSpPr>
        <a:xfrm>
          <a:off x="0" y="0"/>
          <a:ext cx="0" cy="0"/>
          <a:chOff x="0" y="0"/>
          <a:chExt cx="0" cy="0"/>
        </a:xfrm>
      </p:grpSpPr>
      <p:pic>
        <p:nvPicPr>
          <p:cNvPr id="5" name="Picture 4" descr="HIMSS_Corporate_PPT_SubTitle.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hasCustomPrompt="1"/>
          </p:nvPr>
        </p:nvSpPr>
        <p:spPr>
          <a:xfrm>
            <a:off x="731214" y="1919112"/>
            <a:ext cx="8151090" cy="882587"/>
          </a:xfrm>
        </p:spPr>
        <p:txBody>
          <a:bodyPr lIns="0" rIns="0" anchor="t">
            <a:normAutofit/>
          </a:bodyPr>
          <a:lstStyle>
            <a:lvl1pPr>
              <a:lnSpc>
                <a:spcPct val="80000"/>
              </a:lnSpc>
              <a:spcBef>
                <a:spcPts val="0"/>
              </a:spcBef>
              <a:spcAft>
                <a:spcPts val="0"/>
              </a:spcAft>
              <a:defRPr sz="3600" baseline="0">
                <a:solidFill>
                  <a:srgbClr val="217AA0"/>
                </a:solidFill>
              </a:defRPr>
            </a:lvl1pPr>
          </a:lstStyle>
          <a:p>
            <a:r>
              <a:rPr lang="en-US" dirty="0" smtClean="0"/>
              <a:t>Place Title Here</a:t>
            </a:r>
            <a:endParaRPr lang="en-US" dirty="0"/>
          </a:p>
        </p:txBody>
      </p:sp>
      <p:sp>
        <p:nvSpPr>
          <p:cNvPr id="3" name="Subtitle 2"/>
          <p:cNvSpPr>
            <a:spLocks noGrp="1"/>
          </p:cNvSpPr>
          <p:nvPr>
            <p:ph type="subTitle" idx="1"/>
          </p:nvPr>
        </p:nvSpPr>
        <p:spPr>
          <a:xfrm>
            <a:off x="731213" y="2955637"/>
            <a:ext cx="8151090" cy="1508605"/>
          </a:xfrm>
        </p:spPr>
        <p:txBody>
          <a:bodyPr lIns="0" rIns="0" anchor="t">
            <a:normAutofit/>
          </a:bodyPr>
          <a:lstStyle>
            <a:lvl1pPr marL="0" indent="0" algn="l">
              <a:buNone/>
              <a:defRPr sz="1200" b="0" i="0">
                <a:solidFill>
                  <a:srgbClr val="B5B5B5"/>
                </a:solidFill>
                <a:latin typeface="Arial"/>
                <a:cs typeface="Aria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spTree>
    <p:extLst>
      <p:ext uri="{BB962C8B-B14F-4D97-AF65-F5344CB8AC3E}">
        <p14:creationId xmlns:p14="http://schemas.microsoft.com/office/powerpoint/2010/main" val="35286540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715819" y="572002"/>
            <a:ext cx="7289030" cy="804333"/>
          </a:xfrm>
        </p:spPr>
        <p:txBody>
          <a:bodyPr/>
          <a:lstStyle/>
          <a:p>
            <a:r>
              <a:rPr lang="en-US" dirty="0" smtClean="0"/>
              <a:t>Click to edit Master title style</a:t>
            </a:r>
            <a:endParaRPr lang="en-US" dirty="0"/>
          </a:p>
        </p:txBody>
      </p:sp>
      <p:sp>
        <p:nvSpPr>
          <p:cNvPr id="3" name="Content Placeholder 2"/>
          <p:cNvSpPr>
            <a:spLocks noGrp="1"/>
          </p:cNvSpPr>
          <p:nvPr>
            <p:ph idx="1"/>
          </p:nvPr>
        </p:nvSpPr>
        <p:spPr>
          <a:xfrm>
            <a:off x="715819" y="1579055"/>
            <a:ext cx="7289031" cy="3479031"/>
          </a:xfrm>
        </p:spPr>
        <p:txBody>
          <a:bodyPr/>
          <a:lstStyle>
            <a:lvl1pPr marL="192024" indent="-192024">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US" dirty="0" smtClean="0"/>
              <a:t>Click to edit Master</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39107558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1212" y="398473"/>
            <a:ext cx="7955588" cy="1143000"/>
          </a:xfrm>
        </p:spPr>
        <p:txBody>
          <a:bodyPr/>
          <a:lstStyle>
            <a:lvl1pPr>
              <a:defRPr/>
            </a:lvl1pPr>
          </a:lstStyle>
          <a:p>
            <a:r>
              <a:rPr lang="en-US" dirty="0" smtClean="0"/>
              <a:t>Click to edit Master title style</a:t>
            </a:r>
            <a:endParaRPr lang="en-US" dirty="0"/>
          </a:p>
        </p:txBody>
      </p:sp>
      <p:sp>
        <p:nvSpPr>
          <p:cNvPr id="4" name="Content Placeholder 3"/>
          <p:cNvSpPr>
            <a:spLocks noGrp="1"/>
          </p:cNvSpPr>
          <p:nvPr>
            <p:ph sz="half" idx="2"/>
          </p:nvPr>
        </p:nvSpPr>
        <p:spPr>
          <a:xfrm>
            <a:off x="731212" y="1775435"/>
            <a:ext cx="3766176" cy="3971636"/>
          </a:xfrm>
        </p:spPr>
        <p:txBody>
          <a:bodyPr>
            <a:normAutofit/>
          </a:bodyPr>
          <a:lstStyle>
            <a:lvl1pPr marL="192024" indent="-192024">
              <a:lnSpc>
                <a:spcPct val="90000"/>
              </a:lnSpc>
              <a:defRPr sz="1600"/>
            </a:lvl1pPr>
            <a:lvl2pPr>
              <a:lnSpc>
                <a:spcPct val="80000"/>
              </a:lnSpc>
              <a:defRPr sz="1600"/>
            </a:lvl2pPr>
            <a:lvl3pPr>
              <a:lnSpc>
                <a:spcPct val="80000"/>
              </a:lnSpc>
              <a:defRPr sz="1600"/>
            </a:lvl3pPr>
            <a:lvl4pPr>
              <a:lnSpc>
                <a:spcPct val="80000"/>
              </a:lnSpc>
              <a:defRPr sz="1600"/>
            </a:lvl4pPr>
            <a:lvl5pPr>
              <a:lnSpc>
                <a:spcPct val="80000"/>
              </a:lnSpc>
              <a:defRPr sz="16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Content Placeholder 5"/>
          <p:cNvSpPr>
            <a:spLocks noGrp="1"/>
          </p:cNvSpPr>
          <p:nvPr>
            <p:ph sz="quarter" idx="4"/>
          </p:nvPr>
        </p:nvSpPr>
        <p:spPr>
          <a:xfrm>
            <a:off x="4645027" y="1775435"/>
            <a:ext cx="4041775" cy="3971636"/>
          </a:xfrm>
        </p:spPr>
        <p:txBody>
          <a:bodyPr>
            <a:normAutofit/>
          </a:bodyPr>
          <a:lstStyle>
            <a:lvl1pPr marL="192024" indent="-192024">
              <a:lnSpc>
                <a:spcPct val="80000"/>
              </a:lnSpc>
              <a:defRPr sz="1600"/>
            </a:lvl1pPr>
            <a:lvl2pPr>
              <a:lnSpc>
                <a:spcPct val="80000"/>
              </a:lnSpc>
              <a:defRPr sz="1600"/>
            </a:lvl2pPr>
            <a:lvl3pPr>
              <a:lnSpc>
                <a:spcPct val="80000"/>
              </a:lnSpc>
              <a:defRPr sz="1600"/>
            </a:lvl3pPr>
            <a:lvl4pPr>
              <a:lnSpc>
                <a:spcPct val="80000"/>
              </a:lnSpc>
              <a:defRPr sz="1600"/>
            </a:lvl4pPr>
            <a:lvl5pPr>
              <a:lnSpc>
                <a:spcPct val="80000"/>
              </a:lnSpc>
              <a:defRPr sz="16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33140733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1212" y="627581"/>
            <a:ext cx="2734302" cy="1056410"/>
          </a:xfrm>
        </p:spPr>
        <p:txBody>
          <a:bodyPr anchor="t"/>
          <a:lstStyle>
            <a:lvl1pPr algn="l">
              <a:lnSpc>
                <a:spcPct val="80000"/>
              </a:lnSpc>
              <a:defRPr sz="2000" b="1"/>
            </a:lvl1pPr>
          </a:lstStyle>
          <a:p>
            <a:r>
              <a:rPr lang="en-US" dirty="0" smtClean="0"/>
              <a:t>Click to edit Master title style</a:t>
            </a:r>
            <a:endParaRPr lang="en-US" dirty="0"/>
          </a:p>
        </p:txBody>
      </p:sp>
      <p:sp>
        <p:nvSpPr>
          <p:cNvPr id="3" name="Content Placeholder 2"/>
          <p:cNvSpPr>
            <a:spLocks noGrp="1"/>
          </p:cNvSpPr>
          <p:nvPr>
            <p:ph idx="1"/>
          </p:nvPr>
        </p:nvSpPr>
        <p:spPr>
          <a:xfrm>
            <a:off x="3575050" y="627581"/>
            <a:ext cx="5111750" cy="4883450"/>
          </a:xfrm>
        </p:spPr>
        <p:txBody>
          <a:bodyPr>
            <a:normAutofit/>
          </a:bodyPr>
          <a:lstStyle>
            <a:lvl1pPr marL="192024" indent="-192024">
              <a:lnSpc>
                <a:spcPct val="80000"/>
              </a:lnSpc>
              <a:defRPr sz="1800"/>
            </a:lvl1pPr>
            <a:lvl2pPr>
              <a:lnSpc>
                <a:spcPct val="80000"/>
              </a:lnSpc>
              <a:defRPr sz="1800"/>
            </a:lvl2pPr>
            <a:lvl3pPr>
              <a:lnSpc>
                <a:spcPct val="80000"/>
              </a:lnSpc>
              <a:defRPr sz="1800"/>
            </a:lvl3pPr>
            <a:lvl4pPr>
              <a:lnSpc>
                <a:spcPct val="80000"/>
              </a:lnSpc>
              <a:defRPr sz="1800"/>
            </a:lvl4pPr>
            <a:lvl5pPr>
              <a:lnSpc>
                <a:spcPct val="80000"/>
              </a:lnSpc>
              <a:defRPr sz="1800"/>
            </a:lvl5pPr>
            <a:lvl6pPr>
              <a:defRPr sz="2000"/>
            </a:lvl6pPr>
            <a:lvl7pPr>
              <a:defRPr sz="2000"/>
            </a:lvl7pPr>
            <a:lvl8pPr>
              <a:defRPr sz="2000"/>
            </a:lvl8pPr>
            <a:lvl9pPr>
              <a:defRPr sz="20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Text Placeholder 3"/>
          <p:cNvSpPr>
            <a:spLocks noGrp="1"/>
          </p:cNvSpPr>
          <p:nvPr>
            <p:ph type="body" sz="half" idx="2"/>
          </p:nvPr>
        </p:nvSpPr>
        <p:spPr>
          <a:xfrm>
            <a:off x="731212" y="1435102"/>
            <a:ext cx="2734302" cy="4075929"/>
          </a:xfrm>
        </p:spPr>
        <p:txBody>
          <a:bodyPr/>
          <a:lstStyle>
            <a:lvl1pPr marL="192024" indent="-192024">
              <a:lnSpc>
                <a:spcPct val="80000"/>
              </a:lnSpc>
              <a:buFont typeface="Arial"/>
              <a:buChar char="•"/>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Tree>
    <p:extLst>
      <p:ext uri="{BB962C8B-B14F-4D97-AF65-F5344CB8AC3E}">
        <p14:creationId xmlns:p14="http://schemas.microsoft.com/office/powerpoint/2010/main" val="1682148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1212" y="4527493"/>
            <a:ext cx="7673879" cy="490931"/>
          </a:xfrm>
        </p:spPr>
        <p:txBody>
          <a:bodyPr anchor="b"/>
          <a:lstStyle>
            <a:lvl1pPr algn="l">
              <a:defRPr sz="2000" b="1"/>
            </a:lvl1pPr>
          </a:lstStyle>
          <a:p>
            <a:r>
              <a:rPr lang="en-US" dirty="0" smtClean="0"/>
              <a:t>Click to edit Master title style</a:t>
            </a:r>
            <a:endParaRPr lang="en-US" dirty="0"/>
          </a:p>
        </p:txBody>
      </p:sp>
      <p:sp>
        <p:nvSpPr>
          <p:cNvPr id="3" name="Picture Placeholder 2"/>
          <p:cNvSpPr>
            <a:spLocks noGrp="1"/>
          </p:cNvSpPr>
          <p:nvPr>
            <p:ph type="pic" idx="1"/>
          </p:nvPr>
        </p:nvSpPr>
        <p:spPr>
          <a:xfrm>
            <a:off x="0" y="1"/>
            <a:ext cx="9144000" cy="451723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731212" y="5018424"/>
            <a:ext cx="7673879" cy="769699"/>
          </a:xfrm>
        </p:spPr>
        <p:txBody>
          <a:bodyPr/>
          <a:lstStyle>
            <a:lvl1pPr marL="0" indent="0">
              <a:lnSpc>
                <a:spcPct val="100000"/>
              </a:lnSpc>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Tree>
    <p:extLst>
      <p:ext uri="{BB962C8B-B14F-4D97-AF65-F5344CB8AC3E}">
        <p14:creationId xmlns:p14="http://schemas.microsoft.com/office/powerpoint/2010/main" val="11359286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8383685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5" name="Picture 4" descr="HIMSS_Corporate_PPT_Body.jpg"/>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715818" y="1443183"/>
            <a:ext cx="7335212" cy="804333"/>
          </a:xfrm>
          <a:prstGeom prst="rect">
            <a:avLst/>
          </a:prstGeom>
        </p:spPr>
        <p:txBody>
          <a:bodyPr vert="horz" lIns="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715819" y="2247517"/>
            <a:ext cx="7335212" cy="3479031"/>
          </a:xfrm>
          <a:prstGeom prst="rect">
            <a:avLst/>
          </a:prstGeom>
        </p:spPr>
        <p:txBody>
          <a:bodyPr vert="horz" lIns="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969399020"/>
      </p:ext>
    </p:extLst>
  </p:cSld>
  <p:clrMap bg1="lt1" tx1="dk1" bg2="lt2" tx2="dk2" accent1="accent1" accent2="accent2" accent3="accent3" accent4="accent4" accent5="accent5" accent6="accent6" hlink="hlink" folHlink="folHlink"/>
  <p:sldLayoutIdLst>
    <p:sldLayoutId id="2147483649" r:id="rId1"/>
    <p:sldLayoutId id="2147483658" r:id="rId2"/>
    <p:sldLayoutId id="2147483650" r:id="rId3"/>
    <p:sldLayoutId id="2147483653" r:id="rId4"/>
    <p:sldLayoutId id="2147483656" r:id="rId5"/>
    <p:sldLayoutId id="2147483657" r:id="rId6"/>
    <p:sldLayoutId id="2147483655" r:id="rId7"/>
  </p:sldLayoutIdLst>
  <p:timing>
    <p:tnLst>
      <p:par>
        <p:cTn id="1" dur="indefinite" restart="never" nodeType="tmRoot"/>
      </p:par>
    </p:tnLst>
  </p:timing>
  <p:txStyles>
    <p:titleStyle>
      <a:lvl1pPr algn="l" defTabSz="457200" rtl="0" eaLnBrk="1" latinLnBrk="0" hangingPunct="1">
        <a:spcBef>
          <a:spcPct val="0"/>
        </a:spcBef>
        <a:buNone/>
        <a:defRPr sz="2800" b="1" i="0" kern="1200">
          <a:solidFill>
            <a:srgbClr val="217AA0"/>
          </a:solidFill>
          <a:latin typeface="Verdana"/>
          <a:ea typeface="+mj-ea"/>
          <a:cs typeface="Verdana"/>
        </a:defRPr>
      </a:lvl1pPr>
    </p:titleStyle>
    <p:bodyStyle>
      <a:lvl1pPr marL="192024" indent="-192024" algn="l" defTabSz="457200" rtl="0" eaLnBrk="1" latinLnBrk="0" hangingPunct="1">
        <a:lnSpc>
          <a:spcPct val="80000"/>
        </a:lnSpc>
        <a:spcBef>
          <a:spcPct val="20000"/>
        </a:spcBef>
        <a:spcAft>
          <a:spcPts val="600"/>
        </a:spcAft>
        <a:buFont typeface="Arial"/>
        <a:buChar char="•"/>
        <a:defRPr sz="1800" b="0" i="0" kern="1200">
          <a:solidFill>
            <a:srgbClr val="636363"/>
          </a:solidFill>
          <a:latin typeface="Arial"/>
          <a:ea typeface="+mn-ea"/>
          <a:cs typeface="Arial"/>
        </a:defRPr>
      </a:lvl1pPr>
      <a:lvl2pPr marL="742950" indent="-285750" algn="l" defTabSz="457200" rtl="0" eaLnBrk="1" latinLnBrk="0" hangingPunct="1">
        <a:lnSpc>
          <a:spcPct val="80000"/>
        </a:lnSpc>
        <a:spcBef>
          <a:spcPct val="20000"/>
        </a:spcBef>
        <a:spcAft>
          <a:spcPts val="600"/>
        </a:spcAft>
        <a:buFont typeface="Arial"/>
        <a:buChar char="–"/>
        <a:defRPr sz="1800" b="0" i="0" kern="1200">
          <a:solidFill>
            <a:srgbClr val="636363"/>
          </a:solidFill>
          <a:latin typeface="Arial"/>
          <a:ea typeface="+mn-ea"/>
          <a:cs typeface="Arial"/>
        </a:defRPr>
      </a:lvl2pPr>
      <a:lvl3pPr marL="1143000" indent="-228600" algn="l" defTabSz="457200" rtl="0" eaLnBrk="1" latinLnBrk="0" hangingPunct="1">
        <a:lnSpc>
          <a:spcPct val="80000"/>
        </a:lnSpc>
        <a:spcBef>
          <a:spcPct val="20000"/>
        </a:spcBef>
        <a:spcAft>
          <a:spcPts val="600"/>
        </a:spcAft>
        <a:buFont typeface="Arial"/>
        <a:buChar char="•"/>
        <a:defRPr sz="1800" b="0" i="0" kern="1200">
          <a:solidFill>
            <a:srgbClr val="636363"/>
          </a:solidFill>
          <a:latin typeface="Arial"/>
          <a:ea typeface="+mn-ea"/>
          <a:cs typeface="Arial"/>
        </a:defRPr>
      </a:lvl3pPr>
      <a:lvl4pPr marL="1600200" indent="-228600" algn="l" defTabSz="457200" rtl="0" eaLnBrk="1" latinLnBrk="0" hangingPunct="1">
        <a:lnSpc>
          <a:spcPct val="80000"/>
        </a:lnSpc>
        <a:spcBef>
          <a:spcPct val="20000"/>
        </a:spcBef>
        <a:spcAft>
          <a:spcPts val="600"/>
        </a:spcAft>
        <a:buFont typeface="Arial"/>
        <a:buChar char="–"/>
        <a:defRPr sz="1800" b="0" i="0" kern="1200">
          <a:solidFill>
            <a:srgbClr val="636363"/>
          </a:solidFill>
          <a:latin typeface="Arial"/>
          <a:ea typeface="+mn-ea"/>
          <a:cs typeface="Arial"/>
        </a:defRPr>
      </a:lvl4pPr>
      <a:lvl5pPr marL="2057400" indent="-228600" algn="l" defTabSz="457200" rtl="0" eaLnBrk="1" latinLnBrk="0" hangingPunct="1">
        <a:lnSpc>
          <a:spcPct val="80000"/>
        </a:lnSpc>
        <a:spcBef>
          <a:spcPct val="20000"/>
        </a:spcBef>
        <a:spcAft>
          <a:spcPts val="600"/>
        </a:spcAft>
        <a:buFont typeface="Arial"/>
        <a:buChar char="»"/>
        <a:defRPr sz="1800" b="0" i="0" kern="1200">
          <a:solidFill>
            <a:srgbClr val="636363"/>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notesSlide" Target="../notesSlides/notesSlide2.xml"/><Relationship Id="rId1" Type="http://schemas.openxmlformats.org/officeDocument/2006/relationships/slideLayout" Target="../slideLayouts/slideLayout3.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hyperlink" Target="http://www.himssconference.org/" TargetMode="External"/><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hyperlink" Target="http://www.himssconference.org/career/veterans-services" TargetMode="External"/><Relationship Id="rId4" Type="http://schemas.openxmlformats.org/officeDocument/2006/relationships/hyperlink" Target="http://www.himssconference.org/education/veterans-career-boot-camp/"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www.himss.org/health-it-career-services?navItemNumber=2605" TargetMode="External"/><Relationship Id="rId2" Type="http://schemas.openxmlformats.org/officeDocument/2006/relationships/image" Target="../media/image7.pn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hyperlink" Target="mailto:ajustice@himss.org" TargetMode="External"/><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4"/>
          <p:cNvSpPr>
            <a:spLocks noGrp="1"/>
          </p:cNvSpPr>
          <p:nvPr>
            <p:ph type="subTitle" idx="1"/>
          </p:nvPr>
        </p:nvSpPr>
        <p:spPr>
          <a:xfrm>
            <a:off x="5380182" y="3526989"/>
            <a:ext cx="3502121" cy="1858202"/>
          </a:xfrm>
          <a:ln>
            <a:noFill/>
          </a:ln>
        </p:spPr>
        <p:txBody>
          <a:bodyPr>
            <a:normAutofit/>
          </a:bodyPr>
          <a:lstStyle/>
          <a:p>
            <a:pPr lvl="0" algn="ctr" defTabSz="914400">
              <a:spcBef>
                <a:spcPct val="0"/>
              </a:spcBef>
              <a:spcAft>
                <a:spcPts val="0"/>
              </a:spcAft>
              <a:defRPr/>
            </a:pPr>
            <a:r>
              <a:rPr lang="en-US" sz="3600" dirty="0" smtClean="0">
                <a:solidFill>
                  <a:srgbClr val="217AA0"/>
                </a:solidFill>
                <a:latin typeface="Calibri"/>
                <a:cs typeface="+mn-cs"/>
              </a:rPr>
              <a:t>VCS Program Overview</a:t>
            </a:r>
            <a:endParaRPr lang="en-US" sz="3600" dirty="0">
              <a:solidFill>
                <a:srgbClr val="217AA0"/>
              </a:solidFill>
              <a:latin typeface="Calibri"/>
              <a:cs typeface="+mn-cs"/>
            </a:endParaRPr>
          </a:p>
        </p:txBody>
      </p:sp>
      <p:sp>
        <p:nvSpPr>
          <p:cNvPr id="8" name="Title 1"/>
          <p:cNvSpPr>
            <a:spLocks noGrp="1"/>
          </p:cNvSpPr>
          <p:nvPr>
            <p:ph type="ctrTitle"/>
          </p:nvPr>
        </p:nvSpPr>
        <p:spPr>
          <a:xfrm>
            <a:off x="4963886" y="1461808"/>
            <a:ext cx="4103914" cy="1139152"/>
          </a:xfrm>
        </p:spPr>
        <p:txBody>
          <a:bodyPr>
            <a:noAutofit/>
          </a:bodyPr>
          <a:lstStyle/>
          <a:p>
            <a:pPr lvl="0" defTabSz="914400">
              <a:spcBef>
                <a:spcPct val="0"/>
              </a:spcBef>
              <a:defRPr/>
            </a:pPr>
            <a:r>
              <a:rPr lang="en-US" sz="3600" dirty="0" smtClean="0">
                <a:latin typeface="Arial" panose="020B0604020202020204" pitchFamily="34" charset="0"/>
                <a:cs typeface="Arial" panose="020B0604020202020204" pitchFamily="34" charset="0"/>
              </a:rPr>
              <a:t>HIMSS </a:t>
            </a:r>
            <a:br>
              <a:rPr lang="en-US" sz="3600" dirty="0" smtClean="0">
                <a:latin typeface="Arial" panose="020B0604020202020204" pitchFamily="34" charset="0"/>
                <a:cs typeface="Arial" panose="020B0604020202020204" pitchFamily="34" charset="0"/>
              </a:rPr>
            </a:br>
            <a:r>
              <a:rPr lang="en-US" sz="3600" dirty="0" smtClean="0">
                <a:latin typeface="Arial" panose="020B0604020202020204" pitchFamily="34" charset="0"/>
                <a:cs typeface="Arial" panose="020B0604020202020204" pitchFamily="34" charset="0"/>
              </a:rPr>
              <a:t>Veterans Career Services Initiative</a:t>
            </a:r>
            <a:endParaRPr lang="en-US" sz="3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4963985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731213" y="1589315"/>
            <a:ext cx="8151090" cy="2874928"/>
          </a:xfrm>
        </p:spPr>
        <p:txBody>
          <a:bodyPr>
            <a:normAutofit/>
          </a:bodyPr>
          <a:lstStyle/>
          <a:p>
            <a:pPr marL="457200" indent="-457200">
              <a:buFontTx/>
              <a:buChar char="-"/>
            </a:pPr>
            <a:r>
              <a:rPr lang="en-US" sz="3200" dirty="0" smtClean="0">
                <a:solidFill>
                  <a:schemeClr val="tx1"/>
                </a:solidFill>
                <a:latin typeface="Arial" panose="020B0604020202020204" pitchFamily="34" charset="0"/>
                <a:cs typeface="Arial" panose="020B0604020202020204" pitchFamily="34" charset="0"/>
              </a:rPr>
              <a:t>Background</a:t>
            </a:r>
          </a:p>
          <a:p>
            <a:pPr marL="457200" indent="-457200">
              <a:buFontTx/>
              <a:buChar char="-"/>
            </a:pPr>
            <a:r>
              <a:rPr lang="en-US" sz="3200" dirty="0" smtClean="0">
                <a:solidFill>
                  <a:schemeClr val="tx1"/>
                </a:solidFill>
                <a:latin typeface="Arial" panose="020B0604020202020204" pitchFamily="34" charset="0"/>
                <a:cs typeface="Arial" panose="020B0604020202020204" pitchFamily="34" charset="0"/>
              </a:rPr>
              <a:t>Mission</a:t>
            </a:r>
          </a:p>
          <a:p>
            <a:pPr marL="457200" indent="-457200">
              <a:buFontTx/>
              <a:buChar char="-"/>
            </a:pPr>
            <a:r>
              <a:rPr lang="en-US" sz="3200" dirty="0" smtClean="0">
                <a:solidFill>
                  <a:schemeClr val="tx1"/>
                </a:solidFill>
                <a:latin typeface="Arial" panose="020B0604020202020204" pitchFamily="34" charset="0"/>
                <a:cs typeface="Arial" panose="020B0604020202020204" pitchFamily="34" charset="0"/>
              </a:rPr>
              <a:t>Current Program Offerings</a:t>
            </a:r>
          </a:p>
          <a:p>
            <a:pPr marL="457200" indent="-457200">
              <a:buFontTx/>
              <a:buChar char="-"/>
            </a:pPr>
            <a:r>
              <a:rPr lang="en-US" sz="3200" dirty="0" smtClean="0">
                <a:solidFill>
                  <a:schemeClr val="tx1"/>
                </a:solidFill>
                <a:latin typeface="Arial" panose="020B0604020202020204" pitchFamily="34" charset="0"/>
                <a:cs typeface="Arial" panose="020B0604020202020204" pitchFamily="34" charset="0"/>
              </a:rPr>
              <a:t>HIMSS15 Annual Conference</a:t>
            </a:r>
          </a:p>
          <a:p>
            <a:pPr marL="457200" indent="-457200">
              <a:buFontTx/>
              <a:buChar char="-"/>
            </a:pPr>
            <a:r>
              <a:rPr lang="en-US" sz="3200" dirty="0" smtClean="0">
                <a:solidFill>
                  <a:schemeClr val="tx1"/>
                </a:solidFill>
                <a:latin typeface="Arial" panose="020B0604020202020204" pitchFamily="34" charset="0"/>
                <a:cs typeface="Arial" panose="020B0604020202020204" pitchFamily="34" charset="0"/>
              </a:rPr>
              <a:t>HIMSS Career Services</a:t>
            </a:r>
            <a:endParaRPr lang="en-US" sz="3200" dirty="0">
              <a:solidFill>
                <a:schemeClr val="tx1"/>
              </a:solidFill>
              <a:latin typeface="Cambria" panose="02040503050406030204" pitchFamily="18" charset="0"/>
            </a:endParaRPr>
          </a:p>
        </p:txBody>
      </p:sp>
      <p:sp>
        <p:nvSpPr>
          <p:cNvPr id="4" name="Title 3"/>
          <p:cNvSpPr txBox="1">
            <a:spLocks/>
          </p:cNvSpPr>
          <p:nvPr/>
        </p:nvSpPr>
        <p:spPr>
          <a:xfrm>
            <a:off x="239487" y="574186"/>
            <a:ext cx="8766666" cy="804333"/>
          </a:xfrm>
          <a:prstGeom prst="rect">
            <a:avLst/>
          </a:prstGeom>
        </p:spPr>
        <p:txBody>
          <a:bodyPr vert="horz" lIns="0" tIns="45720" rIns="0" bIns="45720" rtlCol="0" anchor="t">
            <a:normAutofit/>
          </a:bodyPr>
          <a:lstStyle>
            <a:lvl1pPr algn="l" defTabSz="457200" rtl="0" eaLnBrk="1" latinLnBrk="0" hangingPunct="1">
              <a:lnSpc>
                <a:spcPct val="80000"/>
              </a:lnSpc>
              <a:spcBef>
                <a:spcPts val="0"/>
              </a:spcBef>
              <a:spcAft>
                <a:spcPts val="0"/>
              </a:spcAft>
              <a:buNone/>
              <a:defRPr sz="3600" b="1" i="0" kern="1200" baseline="0">
                <a:solidFill>
                  <a:srgbClr val="217AA0"/>
                </a:solidFill>
                <a:latin typeface="Verdana"/>
                <a:ea typeface="+mj-ea"/>
                <a:cs typeface="Verdana"/>
              </a:defRPr>
            </a:lvl1pPr>
          </a:lstStyle>
          <a:p>
            <a:pPr algn="ctr"/>
            <a:r>
              <a:rPr lang="en-US" sz="4800" dirty="0" smtClean="0">
                <a:latin typeface="Arial" panose="020B0604020202020204" pitchFamily="34" charset="0"/>
                <a:cs typeface="Arial" panose="020B0604020202020204" pitchFamily="34" charset="0"/>
              </a:rPr>
              <a:t>Overview</a:t>
            </a:r>
            <a:endParaRPr lang="en-US" sz="4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6049412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437882"/>
            <a:ext cx="8229600" cy="1030310"/>
          </a:xfrm>
        </p:spPr>
        <p:txBody>
          <a:bodyPr>
            <a:normAutofit/>
          </a:bodyPr>
          <a:lstStyle/>
          <a:p>
            <a:pPr algn="ctr"/>
            <a:r>
              <a:rPr lang="en-US" sz="4800" dirty="0" smtClean="0">
                <a:latin typeface="Arial" panose="020B0604020202020204" pitchFamily="34" charset="0"/>
                <a:cs typeface="Arial" panose="020B0604020202020204" pitchFamily="34" charset="0"/>
              </a:rPr>
              <a:t>Background</a:t>
            </a:r>
            <a:endParaRPr lang="en-US" sz="4800" dirty="0">
              <a:latin typeface="Arial" panose="020B0604020202020204" pitchFamily="34" charset="0"/>
              <a:cs typeface="Arial" panose="020B0604020202020204" pitchFamily="34" charset="0"/>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24282" y="1764445"/>
            <a:ext cx="2069099" cy="21408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2340" y="1764445"/>
            <a:ext cx="2140845" cy="21408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223675" y="4686066"/>
            <a:ext cx="8539325" cy="1384995"/>
          </a:xfrm>
          <a:prstGeom prst="rect">
            <a:avLst/>
          </a:prstGeom>
          <a:noFill/>
        </p:spPr>
        <p:txBody>
          <a:bodyPr wrap="square" rtlCol="0">
            <a:spAutoFit/>
          </a:bodyPr>
          <a:lstStyle/>
          <a:p>
            <a:r>
              <a:rPr lang="en-US" sz="1400" dirty="0">
                <a:solidFill>
                  <a:srgbClr val="000000"/>
                </a:solidFill>
              </a:rPr>
              <a:t>“This workforce solution is 100% </a:t>
            </a:r>
            <a:r>
              <a:rPr lang="en-US" sz="1400" dirty="0" smtClean="0">
                <a:solidFill>
                  <a:srgbClr val="000000"/>
                </a:solidFill>
              </a:rPr>
              <a:t>funded by an $11.7m grant awarded by the U.S. Department of Labor's Employment and </a:t>
            </a:r>
            <a:r>
              <a:rPr lang="en-US" sz="1400" dirty="0">
                <a:solidFill>
                  <a:srgbClr val="000000"/>
                </a:solidFill>
              </a:rPr>
              <a:t>Training Administration.  The solution was created by the grantee and does not necessarily reflect the official position of the U.S. Department of Labor.  The Department of Labor makes no guarantees, warranties, or assurances of any kind, express or implied, with respect to such information, including any information on linked sites and including, but not limited to, accuracy of the information or its completeness, timeliness, usefulness, adequacy, continued availability or ownership.”</a:t>
            </a:r>
          </a:p>
        </p:txBody>
      </p:sp>
    </p:spTree>
    <p:extLst>
      <p:ext uri="{BB962C8B-B14F-4D97-AF65-F5344CB8AC3E}">
        <p14:creationId xmlns:p14="http://schemas.microsoft.com/office/powerpoint/2010/main" val="322949407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34851" y="574186"/>
            <a:ext cx="8671301" cy="804333"/>
          </a:xfrm>
        </p:spPr>
        <p:txBody>
          <a:bodyPr>
            <a:noAutofit/>
          </a:bodyPr>
          <a:lstStyle/>
          <a:p>
            <a:pPr algn="ctr"/>
            <a:r>
              <a:rPr lang="en-US" sz="4800" dirty="0" smtClean="0">
                <a:latin typeface="Arial" panose="020B0604020202020204" pitchFamily="34" charset="0"/>
                <a:cs typeface="Arial" panose="020B0604020202020204" pitchFamily="34" charset="0"/>
              </a:rPr>
              <a:t>Mission</a:t>
            </a:r>
            <a:endParaRPr lang="en-US" sz="4800" dirty="0">
              <a:latin typeface="Arial" panose="020B0604020202020204" pitchFamily="34" charset="0"/>
              <a:cs typeface="Arial" panose="020B0604020202020204" pitchFamily="34" charset="0"/>
            </a:endParaRPr>
          </a:p>
        </p:txBody>
      </p:sp>
      <p:sp>
        <p:nvSpPr>
          <p:cNvPr id="5" name="Content Placeholder 4"/>
          <p:cNvSpPr>
            <a:spLocks noGrp="1"/>
          </p:cNvSpPr>
          <p:nvPr>
            <p:ph idx="1"/>
          </p:nvPr>
        </p:nvSpPr>
        <p:spPr>
          <a:xfrm>
            <a:off x="544749" y="1643746"/>
            <a:ext cx="8287966" cy="3663133"/>
          </a:xfrm>
        </p:spPr>
        <p:txBody>
          <a:bodyPr/>
          <a:lstStyle/>
          <a:p>
            <a:pPr marL="342900" lvl="0" indent="-342900" defTabSz="914400" fontAlgn="base">
              <a:spcAft>
                <a:spcPct val="0"/>
              </a:spcAft>
              <a:buNone/>
            </a:pPr>
            <a:r>
              <a:rPr lang="en-US" sz="3200" dirty="0" smtClean="0">
                <a:solidFill>
                  <a:schemeClr val="tx1"/>
                </a:solidFill>
              </a:rPr>
              <a:t>Create </a:t>
            </a:r>
            <a:r>
              <a:rPr lang="en-US" sz="3200" dirty="0">
                <a:solidFill>
                  <a:schemeClr val="tx1"/>
                </a:solidFill>
              </a:rPr>
              <a:t>a sustainable system to transition </a:t>
            </a:r>
            <a:endParaRPr lang="en-US" sz="3200" dirty="0" smtClean="0">
              <a:solidFill>
                <a:schemeClr val="tx1"/>
              </a:solidFill>
            </a:endParaRPr>
          </a:p>
          <a:p>
            <a:pPr marL="342900" lvl="0" indent="-342900" defTabSz="914400" fontAlgn="base">
              <a:spcAft>
                <a:spcPct val="0"/>
              </a:spcAft>
              <a:buNone/>
            </a:pPr>
            <a:r>
              <a:rPr lang="en-US" sz="3200" dirty="0" smtClean="0">
                <a:solidFill>
                  <a:schemeClr val="tx1"/>
                </a:solidFill>
              </a:rPr>
              <a:t>veterans </a:t>
            </a:r>
            <a:r>
              <a:rPr lang="en-US" sz="3200" dirty="0">
                <a:solidFill>
                  <a:schemeClr val="tx1"/>
                </a:solidFill>
              </a:rPr>
              <a:t>from military service to civilian </a:t>
            </a:r>
            <a:endParaRPr lang="en-US" sz="3200" dirty="0" smtClean="0">
              <a:solidFill>
                <a:schemeClr val="tx1"/>
              </a:solidFill>
            </a:endParaRPr>
          </a:p>
          <a:p>
            <a:pPr marL="342900" lvl="0" indent="-342900" defTabSz="914400" fontAlgn="base">
              <a:spcAft>
                <a:spcPct val="0"/>
              </a:spcAft>
              <a:buNone/>
            </a:pPr>
            <a:r>
              <a:rPr lang="en-US" sz="3200" dirty="0" smtClean="0">
                <a:solidFill>
                  <a:schemeClr val="tx1"/>
                </a:solidFill>
              </a:rPr>
              <a:t>health </a:t>
            </a:r>
            <a:r>
              <a:rPr lang="en-US" sz="3200" dirty="0">
                <a:solidFill>
                  <a:schemeClr val="tx1"/>
                </a:solidFill>
              </a:rPr>
              <a:t>IT jobs by introducing them to health </a:t>
            </a:r>
            <a:endParaRPr lang="en-US" sz="3200" dirty="0" smtClean="0">
              <a:solidFill>
                <a:schemeClr val="tx1"/>
              </a:solidFill>
            </a:endParaRPr>
          </a:p>
          <a:p>
            <a:pPr marL="342900" lvl="0" indent="-342900" defTabSz="914400" fontAlgn="base">
              <a:spcAft>
                <a:spcPct val="0"/>
              </a:spcAft>
              <a:buNone/>
            </a:pPr>
            <a:r>
              <a:rPr lang="en-US" sz="3200" dirty="0" smtClean="0">
                <a:solidFill>
                  <a:schemeClr val="tx1"/>
                </a:solidFill>
              </a:rPr>
              <a:t>IT </a:t>
            </a:r>
            <a:r>
              <a:rPr lang="en-US" sz="3200" dirty="0">
                <a:solidFill>
                  <a:schemeClr val="tx1"/>
                </a:solidFill>
              </a:rPr>
              <a:t>education and career possibilities in </a:t>
            </a:r>
            <a:endParaRPr lang="en-US" sz="3200" dirty="0" smtClean="0">
              <a:solidFill>
                <a:schemeClr val="tx1"/>
              </a:solidFill>
            </a:endParaRPr>
          </a:p>
          <a:p>
            <a:pPr marL="342900" lvl="0" indent="-342900" defTabSz="914400" fontAlgn="base">
              <a:spcAft>
                <a:spcPct val="0"/>
              </a:spcAft>
              <a:buNone/>
            </a:pPr>
            <a:r>
              <a:rPr lang="en-US" sz="3200" dirty="0" smtClean="0">
                <a:solidFill>
                  <a:schemeClr val="tx1"/>
                </a:solidFill>
              </a:rPr>
              <a:t>support </a:t>
            </a:r>
            <a:r>
              <a:rPr lang="en-US" sz="3200" dirty="0">
                <a:solidFill>
                  <a:schemeClr val="tx1"/>
                </a:solidFill>
              </a:rPr>
              <a:t>of healthcare transformation in </a:t>
            </a:r>
            <a:r>
              <a:rPr lang="en-US" sz="3200" dirty="0" smtClean="0">
                <a:solidFill>
                  <a:schemeClr val="tx1"/>
                </a:solidFill>
              </a:rPr>
              <a:t>the</a:t>
            </a:r>
          </a:p>
          <a:p>
            <a:pPr marL="342900" lvl="0" indent="-342900" defTabSz="914400" fontAlgn="base">
              <a:spcAft>
                <a:spcPct val="0"/>
              </a:spcAft>
              <a:buNone/>
            </a:pPr>
            <a:r>
              <a:rPr lang="en-US" sz="3200" dirty="0" smtClean="0">
                <a:solidFill>
                  <a:schemeClr val="tx1"/>
                </a:solidFill>
              </a:rPr>
              <a:t>U.S</a:t>
            </a:r>
            <a:r>
              <a:rPr lang="en-US" sz="3200" dirty="0">
                <a:solidFill>
                  <a:schemeClr val="tx1"/>
                </a:solidFill>
              </a:rPr>
              <a:t>. </a:t>
            </a:r>
            <a:r>
              <a:rPr lang="en-US" sz="3200" dirty="0"/>
              <a:t> </a:t>
            </a:r>
            <a:endParaRPr lang="en-US" sz="3200" dirty="0">
              <a:solidFill>
                <a:prstClr val="black"/>
              </a:solidFill>
              <a:latin typeface="Calibri"/>
              <a:cs typeface="+mn-cs"/>
            </a:endParaRPr>
          </a:p>
        </p:txBody>
      </p:sp>
    </p:spTree>
    <p:extLst>
      <p:ext uri="{BB962C8B-B14F-4D97-AF65-F5344CB8AC3E}">
        <p14:creationId xmlns:p14="http://schemas.microsoft.com/office/powerpoint/2010/main" val="319612465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8232" y="419910"/>
            <a:ext cx="8972737" cy="830997"/>
          </a:xfrm>
          <a:prstGeom prst="rect">
            <a:avLst/>
          </a:prstGeom>
          <a:noFill/>
        </p:spPr>
        <p:txBody>
          <a:bodyPr wrap="square" rtlCol="0">
            <a:spAutoFit/>
          </a:bodyPr>
          <a:lstStyle/>
          <a:p>
            <a:pPr algn="ctr"/>
            <a:r>
              <a:rPr lang="en-US" sz="4800" b="1" dirty="0" smtClean="0">
                <a:solidFill>
                  <a:srgbClr val="217AA0"/>
                </a:solidFill>
                <a:latin typeface="Arial" panose="020B0604020202020204" pitchFamily="34" charset="0"/>
                <a:ea typeface="Verdana" panose="020B0604030504040204" pitchFamily="34" charset="0"/>
                <a:cs typeface="Arial" panose="020B0604020202020204" pitchFamily="34" charset="0"/>
              </a:rPr>
              <a:t>www.HIMSS.org/VCS</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22" y="1184946"/>
            <a:ext cx="8798155" cy="52088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0959335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Content Placeholder 2"/>
          <p:cNvSpPr>
            <a:spLocks noGrp="1"/>
          </p:cNvSpPr>
          <p:nvPr>
            <p:ph idx="1"/>
          </p:nvPr>
        </p:nvSpPr>
        <p:spPr>
          <a:xfrm>
            <a:off x="428625" y="1159572"/>
            <a:ext cx="8240713" cy="897828"/>
          </a:xfrm>
        </p:spPr>
        <p:txBody>
          <a:bodyPr/>
          <a:lstStyle/>
          <a:p>
            <a:endParaRPr lang="en-US" sz="1400" dirty="0" smtClean="0"/>
          </a:p>
          <a:p>
            <a:endParaRPr lang="en-US" sz="1400" dirty="0" smtClean="0"/>
          </a:p>
          <a:p>
            <a:endParaRPr lang="en-US" sz="1400" dirty="0" smtClean="0"/>
          </a:p>
          <a:p>
            <a:endParaRPr lang="en-US" sz="1400" dirty="0" smtClean="0">
              <a:latin typeface="Arial" pitchFamily="34" charset="0"/>
              <a:cs typeface="Arial" pitchFamily="34" charset="0"/>
            </a:endParaRPr>
          </a:p>
        </p:txBody>
      </p:sp>
      <p:sp>
        <p:nvSpPr>
          <p:cNvPr id="47" name="Rectangle 46"/>
          <p:cNvSpPr/>
          <p:nvPr/>
        </p:nvSpPr>
        <p:spPr bwMode="auto">
          <a:xfrm>
            <a:off x="447306" y="499128"/>
            <a:ext cx="1188720" cy="182880"/>
          </a:xfrm>
          <a:prstGeom prst="rect">
            <a:avLst/>
          </a:prstGeom>
          <a:solidFill>
            <a:schemeClr val="bg1">
              <a:lumMod val="95000"/>
              <a:alpha val="10000"/>
            </a:schemeClr>
          </a:solidFill>
          <a:ln w="9525" cap="flat" cmpd="sng" algn="ctr">
            <a:noFill/>
            <a:prstDash val="solid"/>
            <a:round/>
            <a:headEnd type="none" w="med" len="med"/>
            <a:tailEnd type="none" w="med" len="med"/>
          </a:ln>
          <a:effectLst/>
        </p:spPr>
        <p:txBody>
          <a:bodyPr vert="horz" wrap="none" lIns="0" tIns="0" rIns="0" bIns="0" numCol="1" rtlCol="0" anchor="ctr" anchorCtr="0" compatLnSpc="1">
            <a:prstTxWarp prst="textNoShape">
              <a:avLst/>
            </a:prstTxWarp>
          </a:bodyPr>
          <a:lstStyle/>
          <a:p>
            <a:pPr eaLnBrk="0" fontAlgn="base" hangingPunct="0">
              <a:spcBef>
                <a:spcPct val="0"/>
              </a:spcBef>
              <a:spcAft>
                <a:spcPct val="0"/>
              </a:spcAft>
            </a:pPr>
            <a:endParaRPr lang="en-US" sz="1200" b="1" dirty="0">
              <a:cs typeface="Arial" charset="0"/>
            </a:endParaRPr>
          </a:p>
        </p:txBody>
      </p:sp>
      <p:sp>
        <p:nvSpPr>
          <p:cNvPr id="88" name="TextBox 87"/>
          <p:cNvSpPr txBox="1"/>
          <p:nvPr/>
        </p:nvSpPr>
        <p:spPr>
          <a:xfrm>
            <a:off x="68232" y="419910"/>
            <a:ext cx="8972737" cy="830997"/>
          </a:xfrm>
          <a:prstGeom prst="rect">
            <a:avLst/>
          </a:prstGeom>
          <a:noFill/>
        </p:spPr>
        <p:txBody>
          <a:bodyPr wrap="square" rtlCol="0">
            <a:spAutoFit/>
          </a:bodyPr>
          <a:lstStyle/>
          <a:p>
            <a:pPr algn="ctr"/>
            <a:r>
              <a:rPr lang="en-US" sz="4800" b="1" dirty="0" smtClean="0">
                <a:solidFill>
                  <a:srgbClr val="217AA0"/>
                </a:solidFill>
                <a:latin typeface="Arial" panose="020B0604020202020204" pitchFamily="34" charset="0"/>
                <a:ea typeface="Verdana" panose="020B0604030504040204" pitchFamily="34" charset="0"/>
                <a:cs typeface="Arial" panose="020B0604020202020204" pitchFamily="34" charset="0"/>
              </a:rPr>
              <a:t>Current Offerings</a:t>
            </a:r>
          </a:p>
        </p:txBody>
      </p:sp>
      <p:sp>
        <p:nvSpPr>
          <p:cNvPr id="10" name="Rounded Rectangle 9"/>
          <p:cNvSpPr/>
          <p:nvPr/>
        </p:nvSpPr>
        <p:spPr>
          <a:xfrm>
            <a:off x="1041666" y="1567519"/>
            <a:ext cx="2115191" cy="1703715"/>
          </a:xfrm>
          <a:prstGeom prst="roundRect">
            <a:avLst/>
          </a:prstGeom>
        </p:spPr>
        <p:style>
          <a:lnRef idx="1">
            <a:schemeClr val="accent4"/>
          </a:lnRef>
          <a:fillRef idx="3">
            <a:schemeClr val="accent4"/>
          </a:fillRef>
          <a:effectRef idx="2">
            <a:schemeClr val="accent4"/>
          </a:effectRef>
          <a:fontRef idx="minor">
            <a:schemeClr val="lt1"/>
          </a:fontRef>
        </p:style>
        <p:txBody>
          <a:bodyPr rtlCol="0" anchor="ctr"/>
          <a:lstStyle/>
          <a:p>
            <a:pPr algn="ctr"/>
            <a:r>
              <a:rPr lang="en-US" sz="2000" dirty="0" smtClean="0">
                <a:solidFill>
                  <a:schemeClr val="tx1"/>
                </a:solidFill>
              </a:rPr>
              <a:t>Professional Development </a:t>
            </a:r>
            <a:endParaRPr lang="en-US" sz="2000" dirty="0">
              <a:solidFill>
                <a:schemeClr val="tx1"/>
              </a:solidFill>
            </a:endParaRPr>
          </a:p>
        </p:txBody>
      </p:sp>
      <p:sp>
        <p:nvSpPr>
          <p:cNvPr id="11" name="Rounded Rectangle 10"/>
          <p:cNvSpPr/>
          <p:nvPr/>
        </p:nvSpPr>
        <p:spPr>
          <a:xfrm>
            <a:off x="3559629" y="1540197"/>
            <a:ext cx="4408714" cy="359229"/>
          </a:xfrm>
          <a:prstGeom prst="roundRect">
            <a:avLst/>
          </a:prstGeom>
        </p:spPr>
        <p:style>
          <a:lnRef idx="1">
            <a:schemeClr val="accent4"/>
          </a:lnRef>
          <a:fillRef idx="3">
            <a:schemeClr val="accent4"/>
          </a:fillRef>
          <a:effectRef idx="2">
            <a:schemeClr val="accent4"/>
          </a:effectRef>
          <a:fontRef idx="minor">
            <a:schemeClr val="lt1"/>
          </a:fontRef>
        </p:style>
        <p:txBody>
          <a:bodyPr rtlCol="0" anchor="ctr"/>
          <a:lstStyle/>
          <a:p>
            <a:pPr algn="ctr"/>
            <a:r>
              <a:rPr lang="en-US" dirty="0" smtClean="0">
                <a:solidFill>
                  <a:schemeClr val="tx1"/>
                </a:solidFill>
              </a:rPr>
              <a:t>Certifications</a:t>
            </a:r>
            <a:endParaRPr lang="en-US" dirty="0">
              <a:solidFill>
                <a:schemeClr val="tx1"/>
              </a:solidFill>
            </a:endParaRPr>
          </a:p>
        </p:txBody>
      </p:sp>
      <p:sp>
        <p:nvSpPr>
          <p:cNvPr id="34" name="Rounded Rectangle 33"/>
          <p:cNvSpPr/>
          <p:nvPr/>
        </p:nvSpPr>
        <p:spPr>
          <a:xfrm>
            <a:off x="3570511" y="2016052"/>
            <a:ext cx="4397832" cy="403324"/>
          </a:xfrm>
          <a:prstGeom prst="roundRect">
            <a:avLst/>
          </a:prstGeom>
        </p:spPr>
        <p:style>
          <a:lnRef idx="1">
            <a:schemeClr val="accent4"/>
          </a:lnRef>
          <a:fillRef idx="3">
            <a:schemeClr val="accent4"/>
          </a:fillRef>
          <a:effectRef idx="2">
            <a:schemeClr val="accent4"/>
          </a:effectRef>
          <a:fontRef idx="minor">
            <a:schemeClr val="lt1"/>
          </a:fontRef>
        </p:style>
        <p:txBody>
          <a:bodyPr rtlCol="0" anchor="ctr"/>
          <a:lstStyle/>
          <a:p>
            <a:pPr algn="ctr"/>
            <a:r>
              <a:rPr lang="en-US" dirty="0" smtClean="0">
                <a:solidFill>
                  <a:schemeClr val="tx1"/>
                </a:solidFill>
              </a:rPr>
              <a:t>Events (HIMSS15, Regional Events, </a:t>
            </a:r>
            <a:r>
              <a:rPr lang="en-US" dirty="0" err="1" smtClean="0">
                <a:solidFill>
                  <a:schemeClr val="tx1"/>
                </a:solidFill>
              </a:rPr>
              <a:t>etc</a:t>
            </a:r>
            <a:r>
              <a:rPr lang="en-US" dirty="0" smtClean="0">
                <a:solidFill>
                  <a:schemeClr val="tx1"/>
                </a:solidFill>
              </a:rPr>
              <a:t>)</a:t>
            </a:r>
            <a:endParaRPr lang="en-US" dirty="0">
              <a:solidFill>
                <a:schemeClr val="tx1"/>
              </a:solidFill>
            </a:endParaRPr>
          </a:p>
        </p:txBody>
      </p:sp>
      <p:sp>
        <p:nvSpPr>
          <p:cNvPr id="36" name="Rounded Rectangle 35"/>
          <p:cNvSpPr/>
          <p:nvPr/>
        </p:nvSpPr>
        <p:spPr>
          <a:xfrm>
            <a:off x="1041666" y="3998158"/>
            <a:ext cx="2126073" cy="1698199"/>
          </a:xfrm>
          <a:prstGeom prst="roundRect">
            <a:avLst/>
          </a:prstGeom>
        </p:spPr>
        <p:style>
          <a:lnRef idx="1">
            <a:schemeClr val="accent4"/>
          </a:lnRef>
          <a:fillRef idx="3">
            <a:schemeClr val="accent4"/>
          </a:fillRef>
          <a:effectRef idx="2">
            <a:schemeClr val="accent4"/>
          </a:effectRef>
          <a:fontRef idx="minor">
            <a:schemeClr val="lt1"/>
          </a:fontRef>
        </p:style>
        <p:txBody>
          <a:bodyPr rtlCol="0" anchor="ctr"/>
          <a:lstStyle/>
          <a:p>
            <a:pPr algn="ctr"/>
            <a:r>
              <a:rPr lang="en-US" sz="2000" dirty="0" smtClean="0">
                <a:solidFill>
                  <a:schemeClr val="tx1"/>
                </a:solidFill>
              </a:rPr>
              <a:t>Career</a:t>
            </a:r>
          </a:p>
          <a:p>
            <a:pPr algn="ctr"/>
            <a:r>
              <a:rPr lang="en-US" sz="2000" dirty="0" smtClean="0">
                <a:solidFill>
                  <a:schemeClr val="tx1"/>
                </a:solidFill>
              </a:rPr>
              <a:t>Support Resources</a:t>
            </a:r>
            <a:endParaRPr lang="en-US" sz="2000" dirty="0">
              <a:solidFill>
                <a:schemeClr val="tx1"/>
              </a:solidFill>
            </a:endParaRPr>
          </a:p>
        </p:txBody>
      </p:sp>
      <p:sp>
        <p:nvSpPr>
          <p:cNvPr id="37" name="Rounded Rectangle 36"/>
          <p:cNvSpPr/>
          <p:nvPr/>
        </p:nvSpPr>
        <p:spPr>
          <a:xfrm>
            <a:off x="3670095" y="3894434"/>
            <a:ext cx="4298248" cy="359229"/>
          </a:xfrm>
          <a:prstGeom prst="roundRect">
            <a:avLst/>
          </a:prstGeom>
        </p:spPr>
        <p:style>
          <a:lnRef idx="1">
            <a:schemeClr val="accent4"/>
          </a:lnRef>
          <a:fillRef idx="3">
            <a:schemeClr val="accent4"/>
          </a:fillRef>
          <a:effectRef idx="2">
            <a:schemeClr val="accent4"/>
          </a:effectRef>
          <a:fontRef idx="minor">
            <a:schemeClr val="lt1"/>
          </a:fontRef>
        </p:style>
        <p:txBody>
          <a:bodyPr rtlCol="0" anchor="ctr"/>
          <a:lstStyle/>
          <a:p>
            <a:pPr algn="ctr"/>
            <a:r>
              <a:rPr lang="en-US" dirty="0" err="1" smtClean="0">
                <a:solidFill>
                  <a:schemeClr val="tx1"/>
                </a:solidFill>
              </a:rPr>
              <a:t>vMentor</a:t>
            </a:r>
            <a:endParaRPr lang="en-US" dirty="0">
              <a:solidFill>
                <a:schemeClr val="tx1"/>
              </a:solidFill>
            </a:endParaRPr>
          </a:p>
        </p:txBody>
      </p:sp>
      <p:sp>
        <p:nvSpPr>
          <p:cNvPr id="39" name="Rounded Rectangle 38"/>
          <p:cNvSpPr/>
          <p:nvPr/>
        </p:nvSpPr>
        <p:spPr>
          <a:xfrm>
            <a:off x="3670095" y="4856720"/>
            <a:ext cx="4298248" cy="359229"/>
          </a:xfrm>
          <a:prstGeom prst="roundRect">
            <a:avLst/>
          </a:prstGeom>
        </p:spPr>
        <p:style>
          <a:lnRef idx="1">
            <a:schemeClr val="accent4"/>
          </a:lnRef>
          <a:fillRef idx="3">
            <a:schemeClr val="accent4"/>
          </a:fillRef>
          <a:effectRef idx="2">
            <a:schemeClr val="accent4"/>
          </a:effectRef>
          <a:fontRef idx="minor">
            <a:schemeClr val="lt1"/>
          </a:fontRef>
        </p:style>
        <p:txBody>
          <a:bodyPr rtlCol="0" anchor="ctr"/>
          <a:lstStyle/>
          <a:p>
            <a:pPr algn="ctr"/>
            <a:r>
              <a:rPr lang="en-US" dirty="0" smtClean="0">
                <a:solidFill>
                  <a:schemeClr val="tx1"/>
                </a:solidFill>
              </a:rPr>
              <a:t>Collaboration</a:t>
            </a:r>
            <a:endParaRPr lang="en-US" dirty="0">
              <a:solidFill>
                <a:schemeClr val="tx1"/>
              </a:solidFill>
            </a:endParaRPr>
          </a:p>
        </p:txBody>
      </p:sp>
      <p:sp>
        <p:nvSpPr>
          <p:cNvPr id="40" name="Rounded Rectangle 39"/>
          <p:cNvSpPr/>
          <p:nvPr/>
        </p:nvSpPr>
        <p:spPr>
          <a:xfrm>
            <a:off x="3635807" y="5342458"/>
            <a:ext cx="4332536" cy="353899"/>
          </a:xfrm>
          <a:prstGeom prst="roundRect">
            <a:avLst/>
          </a:prstGeom>
        </p:spPr>
        <p:style>
          <a:lnRef idx="1">
            <a:schemeClr val="accent4"/>
          </a:lnRef>
          <a:fillRef idx="3">
            <a:schemeClr val="accent4"/>
          </a:fillRef>
          <a:effectRef idx="2">
            <a:schemeClr val="accent4"/>
          </a:effectRef>
          <a:fontRef idx="minor">
            <a:schemeClr val="lt1"/>
          </a:fontRef>
        </p:style>
        <p:txBody>
          <a:bodyPr rtlCol="0" anchor="ctr"/>
          <a:lstStyle/>
          <a:p>
            <a:pPr algn="ctr"/>
            <a:r>
              <a:rPr lang="en-US" dirty="0" err="1">
                <a:solidFill>
                  <a:schemeClr val="tx1"/>
                </a:solidFill>
              </a:rPr>
              <a:t>JobMine</a:t>
            </a:r>
            <a:r>
              <a:rPr lang="en-US" dirty="0">
                <a:solidFill>
                  <a:schemeClr val="tx1"/>
                </a:solidFill>
              </a:rPr>
              <a:t>®</a:t>
            </a:r>
          </a:p>
        </p:txBody>
      </p:sp>
      <p:sp>
        <p:nvSpPr>
          <p:cNvPr id="14" name="Rounded Rectangle 13"/>
          <p:cNvSpPr/>
          <p:nvPr/>
        </p:nvSpPr>
        <p:spPr>
          <a:xfrm>
            <a:off x="3649657" y="4389396"/>
            <a:ext cx="4318686" cy="359229"/>
          </a:xfrm>
          <a:prstGeom prst="roundRect">
            <a:avLst/>
          </a:prstGeom>
        </p:spPr>
        <p:style>
          <a:lnRef idx="1">
            <a:schemeClr val="accent4"/>
          </a:lnRef>
          <a:fillRef idx="3">
            <a:schemeClr val="accent4"/>
          </a:fillRef>
          <a:effectRef idx="2">
            <a:schemeClr val="accent4"/>
          </a:effectRef>
          <a:fontRef idx="minor">
            <a:schemeClr val="lt1"/>
          </a:fontRef>
        </p:style>
        <p:txBody>
          <a:bodyPr rtlCol="0" anchor="ctr"/>
          <a:lstStyle/>
          <a:p>
            <a:pPr algn="ctr"/>
            <a:endParaRPr lang="en-US" dirty="0">
              <a:solidFill>
                <a:schemeClr val="tx1"/>
              </a:solidFill>
            </a:endParaRPr>
          </a:p>
          <a:p>
            <a:pPr algn="ctr"/>
            <a:endParaRPr lang="en-US" dirty="0" smtClean="0">
              <a:solidFill>
                <a:schemeClr val="tx1"/>
              </a:solidFill>
            </a:endParaRPr>
          </a:p>
          <a:p>
            <a:pPr algn="ctr"/>
            <a:r>
              <a:rPr lang="en-US" dirty="0" smtClean="0">
                <a:solidFill>
                  <a:schemeClr val="tx1"/>
                </a:solidFill>
              </a:rPr>
              <a:t>HIMSS Chapters</a:t>
            </a:r>
          </a:p>
          <a:p>
            <a:pPr algn="ctr"/>
            <a:endParaRPr lang="en-US" dirty="0">
              <a:solidFill>
                <a:schemeClr val="tx1"/>
              </a:solidFill>
            </a:endParaRPr>
          </a:p>
          <a:p>
            <a:pPr algn="ctr"/>
            <a:endParaRPr lang="en-US" dirty="0">
              <a:solidFill>
                <a:schemeClr val="tx1"/>
              </a:solidFill>
            </a:endParaRPr>
          </a:p>
        </p:txBody>
      </p:sp>
      <p:sp>
        <p:nvSpPr>
          <p:cNvPr id="15" name="Rounded Rectangle 14"/>
          <p:cNvSpPr/>
          <p:nvPr/>
        </p:nvSpPr>
        <p:spPr>
          <a:xfrm>
            <a:off x="3597608" y="2548978"/>
            <a:ext cx="4370735" cy="390163"/>
          </a:xfrm>
          <a:prstGeom prst="roundRect">
            <a:avLst/>
          </a:prstGeom>
        </p:spPr>
        <p:style>
          <a:lnRef idx="1">
            <a:schemeClr val="accent4"/>
          </a:lnRef>
          <a:fillRef idx="3">
            <a:schemeClr val="accent4"/>
          </a:fillRef>
          <a:effectRef idx="2">
            <a:schemeClr val="accent4"/>
          </a:effectRef>
          <a:fontRef idx="minor">
            <a:schemeClr val="lt1"/>
          </a:fontRef>
        </p:style>
        <p:txBody>
          <a:bodyPr rtlCol="0" anchor="ctr"/>
          <a:lstStyle/>
          <a:p>
            <a:pPr algn="ctr"/>
            <a:r>
              <a:rPr lang="en-US" dirty="0" smtClean="0">
                <a:solidFill>
                  <a:schemeClr val="tx1"/>
                </a:solidFill>
              </a:rPr>
              <a:t>Monthly Webinars</a:t>
            </a:r>
            <a:endParaRPr lang="en-US" dirty="0">
              <a:solidFill>
                <a:schemeClr val="tx1"/>
              </a:solidFill>
            </a:endParaRPr>
          </a:p>
        </p:txBody>
      </p:sp>
      <p:sp>
        <p:nvSpPr>
          <p:cNvPr id="16" name="Rounded Rectangle 15"/>
          <p:cNvSpPr/>
          <p:nvPr/>
        </p:nvSpPr>
        <p:spPr>
          <a:xfrm>
            <a:off x="3633278" y="3075657"/>
            <a:ext cx="4335065" cy="483971"/>
          </a:xfrm>
          <a:prstGeom prst="roundRect">
            <a:avLst/>
          </a:prstGeom>
        </p:spPr>
        <p:style>
          <a:lnRef idx="1">
            <a:schemeClr val="accent4"/>
          </a:lnRef>
          <a:fillRef idx="3">
            <a:schemeClr val="accent4"/>
          </a:fillRef>
          <a:effectRef idx="2">
            <a:schemeClr val="accent4"/>
          </a:effectRef>
          <a:fontRef idx="minor">
            <a:schemeClr val="lt1"/>
          </a:fontRef>
        </p:style>
        <p:txBody>
          <a:bodyPr rtlCol="0" anchor="ctr"/>
          <a:lstStyle/>
          <a:p>
            <a:pPr algn="ctr"/>
            <a:r>
              <a:rPr lang="en-US" dirty="0" smtClean="0">
                <a:solidFill>
                  <a:schemeClr val="tx1"/>
                </a:solidFill>
              </a:rPr>
              <a:t>Collaboration – PD</a:t>
            </a:r>
            <a:endParaRPr lang="en-US" dirty="0">
              <a:solidFill>
                <a:schemeClr val="tx1"/>
              </a:solidFill>
            </a:endParaRPr>
          </a:p>
        </p:txBody>
      </p:sp>
    </p:spTree>
    <p:extLst>
      <p:ext uri="{BB962C8B-B14F-4D97-AF65-F5344CB8AC3E}">
        <p14:creationId xmlns:p14="http://schemas.microsoft.com/office/powerpoint/2010/main" val="381981204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4"/>
          <p:cNvSpPr txBox="1">
            <a:spLocks/>
          </p:cNvSpPr>
          <p:nvPr/>
        </p:nvSpPr>
        <p:spPr>
          <a:xfrm>
            <a:off x="715819" y="1468673"/>
            <a:ext cx="7321210" cy="3479031"/>
          </a:xfrm>
          <a:prstGeom prst="rect">
            <a:avLst/>
          </a:prstGeom>
        </p:spPr>
        <p:txBody>
          <a:bodyPr>
            <a:normAutofit/>
          </a:bodyPr>
          <a:lstStyle>
            <a:lvl1pPr marL="192024" indent="-192024" algn="l" defTabSz="457200" rtl="0" eaLnBrk="1" latinLnBrk="0" hangingPunct="1">
              <a:lnSpc>
                <a:spcPct val="80000"/>
              </a:lnSpc>
              <a:spcBef>
                <a:spcPct val="20000"/>
              </a:spcBef>
              <a:spcAft>
                <a:spcPts val="600"/>
              </a:spcAft>
              <a:buFont typeface="Arial"/>
              <a:buChar char="•"/>
              <a:defRPr sz="1800" b="0" i="0" kern="1200">
                <a:solidFill>
                  <a:srgbClr val="636363"/>
                </a:solidFill>
                <a:latin typeface="Arial"/>
                <a:ea typeface="+mn-ea"/>
                <a:cs typeface="Arial"/>
              </a:defRPr>
            </a:lvl1pPr>
            <a:lvl2pPr marL="742950" indent="-285750" algn="l" defTabSz="457200" rtl="0" eaLnBrk="1" latinLnBrk="0" hangingPunct="1">
              <a:lnSpc>
                <a:spcPct val="80000"/>
              </a:lnSpc>
              <a:spcBef>
                <a:spcPct val="20000"/>
              </a:spcBef>
              <a:spcAft>
                <a:spcPts val="600"/>
              </a:spcAft>
              <a:buFont typeface="Arial"/>
              <a:buChar char="–"/>
              <a:defRPr sz="1800" b="0" i="0" kern="1200">
                <a:solidFill>
                  <a:srgbClr val="636363"/>
                </a:solidFill>
                <a:latin typeface="Arial"/>
                <a:ea typeface="+mn-ea"/>
                <a:cs typeface="Arial"/>
              </a:defRPr>
            </a:lvl2pPr>
            <a:lvl3pPr marL="1143000" indent="-228600" algn="l" defTabSz="457200" rtl="0" eaLnBrk="1" latinLnBrk="0" hangingPunct="1">
              <a:lnSpc>
                <a:spcPct val="80000"/>
              </a:lnSpc>
              <a:spcBef>
                <a:spcPct val="20000"/>
              </a:spcBef>
              <a:spcAft>
                <a:spcPts val="600"/>
              </a:spcAft>
              <a:buFont typeface="Arial"/>
              <a:buChar char="•"/>
              <a:defRPr sz="1800" b="0" i="0" kern="1200">
                <a:solidFill>
                  <a:srgbClr val="636363"/>
                </a:solidFill>
                <a:latin typeface="Arial"/>
                <a:ea typeface="+mn-ea"/>
                <a:cs typeface="Arial"/>
              </a:defRPr>
            </a:lvl3pPr>
            <a:lvl4pPr marL="1600200" indent="-228600" algn="l" defTabSz="457200" rtl="0" eaLnBrk="1" latinLnBrk="0" hangingPunct="1">
              <a:lnSpc>
                <a:spcPct val="80000"/>
              </a:lnSpc>
              <a:spcBef>
                <a:spcPct val="20000"/>
              </a:spcBef>
              <a:spcAft>
                <a:spcPts val="600"/>
              </a:spcAft>
              <a:buFont typeface="Arial"/>
              <a:buChar char="–"/>
              <a:defRPr sz="1800" b="0" i="0" kern="1200">
                <a:solidFill>
                  <a:srgbClr val="636363"/>
                </a:solidFill>
                <a:latin typeface="Arial"/>
                <a:ea typeface="+mn-ea"/>
                <a:cs typeface="Arial"/>
              </a:defRPr>
            </a:lvl4pPr>
            <a:lvl5pPr marL="2057400" indent="-228600" algn="l" defTabSz="457200" rtl="0" eaLnBrk="1" latinLnBrk="0" hangingPunct="1">
              <a:lnSpc>
                <a:spcPct val="80000"/>
              </a:lnSpc>
              <a:spcBef>
                <a:spcPct val="20000"/>
              </a:spcBef>
              <a:spcAft>
                <a:spcPts val="600"/>
              </a:spcAft>
              <a:buFont typeface="Arial"/>
              <a:buChar char="»"/>
              <a:defRPr sz="1800" b="0" i="0" kern="1200">
                <a:solidFill>
                  <a:srgbClr val="636363"/>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Font typeface="Arial"/>
              <a:buNone/>
            </a:pPr>
            <a:endParaRPr lang="en-US" sz="2000" dirty="0" smtClean="0">
              <a:solidFill>
                <a:schemeClr val="tx1"/>
              </a:solidFill>
              <a:latin typeface="+mn-lt"/>
            </a:endParaRPr>
          </a:p>
          <a:p>
            <a:pPr marL="0" indent="0">
              <a:buFont typeface="Arial"/>
              <a:buNone/>
            </a:pPr>
            <a:endParaRPr lang="en-US" sz="2000" dirty="0" smtClean="0">
              <a:solidFill>
                <a:schemeClr val="tx1"/>
              </a:solidFill>
              <a:latin typeface="+mn-lt"/>
            </a:endParaRPr>
          </a:p>
          <a:p>
            <a:pPr marL="0" indent="0">
              <a:buFont typeface="Arial"/>
              <a:buNone/>
            </a:pPr>
            <a:endParaRPr lang="en-US" sz="2000" dirty="0" smtClean="0">
              <a:solidFill>
                <a:schemeClr val="tx1"/>
              </a:solidFill>
              <a:latin typeface="+mn-lt"/>
            </a:endParaRPr>
          </a:p>
          <a:p>
            <a:pPr marL="0" indent="0">
              <a:buFont typeface="Arial"/>
              <a:buNone/>
            </a:pPr>
            <a:endParaRPr lang="en-US" sz="2000" dirty="0">
              <a:solidFill>
                <a:schemeClr val="tx1"/>
              </a:solidFill>
              <a:latin typeface="+mn-lt"/>
            </a:endParaRPr>
          </a:p>
        </p:txBody>
      </p:sp>
      <p:sp>
        <p:nvSpPr>
          <p:cNvPr id="4" name="TextBox 3"/>
          <p:cNvSpPr txBox="1"/>
          <p:nvPr/>
        </p:nvSpPr>
        <p:spPr>
          <a:xfrm>
            <a:off x="68232" y="471426"/>
            <a:ext cx="8972737" cy="1938992"/>
          </a:xfrm>
          <a:prstGeom prst="rect">
            <a:avLst/>
          </a:prstGeom>
          <a:noFill/>
        </p:spPr>
        <p:txBody>
          <a:bodyPr wrap="square" rtlCol="0">
            <a:spAutoFit/>
          </a:bodyPr>
          <a:lstStyle/>
          <a:p>
            <a:pPr algn="ctr"/>
            <a:r>
              <a:rPr lang="en-US" sz="4800" b="1" dirty="0" smtClean="0">
                <a:solidFill>
                  <a:srgbClr val="217AA0"/>
                </a:solidFill>
                <a:latin typeface="Arial" panose="020B0604020202020204" pitchFamily="34" charset="0"/>
                <a:ea typeface="Verdana" panose="020B0604030504040204" pitchFamily="34" charset="0"/>
                <a:cs typeface="Arial" panose="020B0604020202020204" pitchFamily="34" charset="0"/>
              </a:rPr>
              <a:t>HIMSS15</a:t>
            </a:r>
          </a:p>
          <a:p>
            <a:pPr algn="ctr"/>
            <a:r>
              <a:rPr lang="en-US" sz="2400" dirty="0" smtClean="0">
                <a:solidFill>
                  <a:srgbClr val="217AA0"/>
                </a:solidFill>
                <a:latin typeface="Arial" panose="020B0604020202020204" pitchFamily="34" charset="0"/>
                <a:ea typeface="Verdana" panose="020B0604030504040204" pitchFamily="34" charset="0"/>
                <a:cs typeface="Arial" panose="020B0604020202020204" pitchFamily="34" charset="0"/>
                <a:hlinkClick r:id="rId3"/>
              </a:rPr>
              <a:t>www.himssconference.org</a:t>
            </a:r>
            <a:endParaRPr lang="en-US" sz="2400" dirty="0" smtClean="0">
              <a:solidFill>
                <a:srgbClr val="217AA0"/>
              </a:solidFill>
              <a:latin typeface="Arial" panose="020B0604020202020204" pitchFamily="34" charset="0"/>
              <a:ea typeface="Verdana" panose="020B0604030504040204" pitchFamily="34" charset="0"/>
              <a:cs typeface="Arial" panose="020B0604020202020204" pitchFamily="34" charset="0"/>
            </a:endParaRPr>
          </a:p>
          <a:p>
            <a:pPr algn="ctr"/>
            <a:endParaRPr lang="en-US" sz="4800" b="1" dirty="0" smtClean="0">
              <a:solidFill>
                <a:srgbClr val="217AA0"/>
              </a:solidFill>
              <a:latin typeface="Arial" panose="020B0604020202020204" pitchFamily="34" charset="0"/>
              <a:ea typeface="Verdana" panose="020B0604030504040204" pitchFamily="34" charset="0"/>
              <a:cs typeface="Arial" panose="020B0604020202020204" pitchFamily="34" charset="0"/>
            </a:endParaRPr>
          </a:p>
        </p:txBody>
      </p:sp>
      <p:sp>
        <p:nvSpPr>
          <p:cNvPr id="3" name="TextBox 2"/>
          <p:cNvSpPr txBox="1"/>
          <p:nvPr/>
        </p:nvSpPr>
        <p:spPr>
          <a:xfrm>
            <a:off x="228600" y="1959420"/>
            <a:ext cx="8915400" cy="3600986"/>
          </a:xfrm>
          <a:prstGeom prst="rect">
            <a:avLst/>
          </a:prstGeom>
          <a:noFill/>
          <a:ln>
            <a:noFill/>
          </a:ln>
        </p:spPr>
        <p:txBody>
          <a:bodyPr wrap="square" rtlCol="0">
            <a:spAutoFit/>
          </a:bodyPr>
          <a:lstStyle/>
          <a:p>
            <a:pPr marL="285750" indent="-285750">
              <a:buFontTx/>
              <a:buChar char="-"/>
            </a:pPr>
            <a:r>
              <a:rPr lang="en-US" sz="2800" dirty="0" smtClean="0">
                <a:latin typeface="Arial" panose="020B0604020202020204" pitchFamily="34" charset="0"/>
                <a:cs typeface="Arial" panose="020B0604020202020204" pitchFamily="34" charset="0"/>
              </a:rPr>
              <a:t>Complimentary Registration</a:t>
            </a:r>
          </a:p>
          <a:p>
            <a:pPr marL="742950" lvl="1" indent="-285750">
              <a:buFontTx/>
              <a:buChar char="-"/>
            </a:pPr>
            <a:r>
              <a:rPr lang="en-US" sz="2000" dirty="0" smtClean="0">
                <a:latin typeface="Arial" panose="020B0604020202020204" pitchFamily="34" charset="0"/>
                <a:cs typeface="Arial" panose="020B0604020202020204" pitchFamily="34" charset="0"/>
              </a:rPr>
              <a:t>HIMSS Chapter Travel Honorariums</a:t>
            </a:r>
          </a:p>
          <a:p>
            <a:pPr marL="742950" lvl="1" indent="-285750">
              <a:buFontTx/>
              <a:buChar char="-"/>
            </a:pPr>
            <a:endParaRPr lang="en-US" sz="2800" dirty="0" smtClean="0">
              <a:latin typeface="Arial" panose="020B0604020202020204" pitchFamily="34" charset="0"/>
              <a:cs typeface="Arial" panose="020B0604020202020204" pitchFamily="34" charset="0"/>
            </a:endParaRPr>
          </a:p>
          <a:p>
            <a:pPr marL="285750" indent="-285750">
              <a:buFontTx/>
              <a:buChar char="-"/>
            </a:pPr>
            <a:r>
              <a:rPr lang="en-US" sz="2800" dirty="0" smtClean="0">
                <a:latin typeface="Arial" panose="020B0604020202020204" pitchFamily="34" charset="0"/>
                <a:cs typeface="Arial" panose="020B0604020202020204" pitchFamily="34" charset="0"/>
              </a:rPr>
              <a:t>HIMSS VCS Career Boot Camp</a:t>
            </a:r>
          </a:p>
          <a:p>
            <a:pPr lvl="1"/>
            <a:r>
              <a:rPr lang="en-US" sz="2000" dirty="0">
                <a:latin typeface="Arial" panose="020B0604020202020204" pitchFamily="34" charset="0"/>
                <a:cs typeface="Arial" panose="020B0604020202020204" pitchFamily="34" charset="0"/>
                <a:hlinkClick r:id="rId4"/>
              </a:rPr>
              <a:t>http://www.himssconference.org/education/veterans-career-boot-camp</a:t>
            </a:r>
            <a:r>
              <a:rPr lang="en-US" sz="2000" dirty="0" smtClean="0">
                <a:latin typeface="Arial" panose="020B0604020202020204" pitchFamily="34" charset="0"/>
                <a:cs typeface="Arial" panose="020B0604020202020204" pitchFamily="34" charset="0"/>
                <a:hlinkClick r:id="rId4"/>
              </a:rPr>
              <a:t>/</a:t>
            </a:r>
            <a:endParaRPr lang="en-US" sz="2000" dirty="0" smtClean="0">
              <a:latin typeface="Arial" panose="020B0604020202020204" pitchFamily="34" charset="0"/>
              <a:cs typeface="Arial" panose="020B0604020202020204" pitchFamily="34" charset="0"/>
            </a:endParaRPr>
          </a:p>
          <a:p>
            <a:pPr marL="285750" indent="-285750">
              <a:buFontTx/>
              <a:buChar char="-"/>
            </a:pPr>
            <a:endParaRPr lang="en-US" sz="2800" dirty="0" smtClean="0">
              <a:latin typeface="Arial" panose="020B0604020202020204" pitchFamily="34" charset="0"/>
              <a:cs typeface="Arial" panose="020B0604020202020204" pitchFamily="34" charset="0"/>
            </a:endParaRPr>
          </a:p>
          <a:p>
            <a:pPr marL="285750" indent="-285750">
              <a:buFontTx/>
              <a:buChar char="-"/>
            </a:pPr>
            <a:r>
              <a:rPr lang="en-US" sz="2800" dirty="0" smtClean="0">
                <a:latin typeface="Arial" panose="020B0604020202020204" pitchFamily="34" charset="0"/>
                <a:cs typeface="Arial" panose="020B0604020202020204" pitchFamily="34" charset="0"/>
              </a:rPr>
              <a:t>Hero’s Welcome to Healthcare IT Booth</a:t>
            </a:r>
          </a:p>
          <a:p>
            <a:pPr lvl="1"/>
            <a:r>
              <a:rPr lang="en-US" sz="2000" dirty="0">
                <a:latin typeface="Arial" panose="020B0604020202020204" pitchFamily="34" charset="0"/>
                <a:cs typeface="Arial" panose="020B0604020202020204" pitchFamily="34" charset="0"/>
                <a:hlinkClick r:id="rId5"/>
              </a:rPr>
              <a:t>http://</a:t>
            </a:r>
            <a:r>
              <a:rPr lang="en-US" sz="2000" dirty="0" smtClean="0">
                <a:latin typeface="Arial" panose="020B0604020202020204" pitchFamily="34" charset="0"/>
                <a:cs typeface="Arial" panose="020B0604020202020204" pitchFamily="34" charset="0"/>
                <a:hlinkClick r:id="rId5"/>
              </a:rPr>
              <a:t>www.himssconference.org/career/veterans-services</a:t>
            </a:r>
            <a:endParaRPr lang="en-US" sz="2000" dirty="0" smtClean="0">
              <a:latin typeface="Arial" panose="020B0604020202020204" pitchFamily="34" charset="0"/>
              <a:cs typeface="Arial" panose="020B0604020202020204" pitchFamily="34" charset="0"/>
            </a:endParaRPr>
          </a:p>
          <a:p>
            <a:pPr lvl="1"/>
            <a:endParaRPr lang="en-US" sz="28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9450925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4539343" y="1196542"/>
            <a:ext cx="4327075" cy="43388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Rectangle 7"/>
          <p:cNvSpPr/>
          <p:nvPr/>
        </p:nvSpPr>
        <p:spPr>
          <a:xfrm>
            <a:off x="626301" y="5731411"/>
            <a:ext cx="8060499" cy="369332"/>
          </a:xfrm>
          <a:prstGeom prst="rect">
            <a:avLst/>
          </a:prstGeom>
        </p:spPr>
        <p:txBody>
          <a:bodyPr wrap="square">
            <a:spAutoFit/>
          </a:bodyPr>
          <a:lstStyle/>
          <a:p>
            <a:pPr algn="ctr"/>
            <a:r>
              <a:rPr lang="en-US" b="1" dirty="0">
                <a:hlinkClick r:id="rId3"/>
              </a:rPr>
              <a:t>http://www.himss.org/health-it-career-services?navItemNumber=2605</a:t>
            </a:r>
            <a:endParaRPr lang="en-US" b="1" dirty="0"/>
          </a:p>
        </p:txBody>
      </p:sp>
      <p:sp>
        <p:nvSpPr>
          <p:cNvPr id="3" name="TextBox 2"/>
          <p:cNvSpPr txBox="1"/>
          <p:nvPr/>
        </p:nvSpPr>
        <p:spPr>
          <a:xfrm>
            <a:off x="65315" y="1420585"/>
            <a:ext cx="5061857" cy="4093428"/>
          </a:xfrm>
          <a:prstGeom prst="rect">
            <a:avLst/>
          </a:prstGeom>
          <a:noFill/>
        </p:spPr>
        <p:txBody>
          <a:bodyPr wrap="square" rtlCol="0">
            <a:spAutoFit/>
          </a:bodyPr>
          <a:lstStyle/>
          <a:p>
            <a:pPr marL="285750" indent="-285750">
              <a:buFont typeface="Arial" panose="020B0604020202020204" pitchFamily="34" charset="0"/>
              <a:buChar char="•"/>
            </a:pPr>
            <a:r>
              <a:rPr lang="en-US" sz="2000" dirty="0" smtClean="0">
                <a:latin typeface="Arial" panose="020B0604020202020204" pitchFamily="34" charset="0"/>
                <a:cs typeface="Arial" panose="020B0604020202020204" pitchFamily="34" charset="0"/>
              </a:rPr>
              <a:t>Advancement</a:t>
            </a:r>
          </a:p>
          <a:p>
            <a:pPr marL="285750" indent="-285750">
              <a:buFont typeface="Arial" panose="020B0604020202020204" pitchFamily="34" charset="0"/>
              <a:buChar char="•"/>
            </a:pPr>
            <a:endParaRPr lang="en-US" sz="2000"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2000" dirty="0" smtClean="0">
                <a:latin typeface="Arial" panose="020B0604020202020204" pitchFamily="34" charset="0"/>
                <a:cs typeface="Arial" panose="020B0604020202020204" pitchFamily="34" charset="0"/>
              </a:rPr>
              <a:t>Awards Program</a:t>
            </a:r>
          </a:p>
          <a:p>
            <a:pPr marL="285750" indent="-285750">
              <a:buFont typeface="Arial" panose="020B0604020202020204" pitchFamily="34" charset="0"/>
              <a:buChar char="•"/>
            </a:pPr>
            <a:endParaRPr lang="en-US" sz="20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2000" dirty="0" smtClean="0">
                <a:latin typeface="Arial" panose="020B0604020202020204" pitchFamily="34" charset="0"/>
                <a:cs typeface="Arial" panose="020B0604020202020204" pitchFamily="34" charset="0"/>
              </a:rPr>
              <a:t>CAHIMS/CPHIMS </a:t>
            </a:r>
          </a:p>
          <a:p>
            <a:endParaRPr lang="en-US" sz="2000"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2000" dirty="0" smtClean="0">
                <a:latin typeface="Arial" panose="020B0604020202020204" pitchFamily="34" charset="0"/>
                <a:cs typeface="Arial" panose="020B0604020202020204" pitchFamily="34" charset="0"/>
              </a:rPr>
              <a:t>Emerging </a:t>
            </a:r>
            <a:r>
              <a:rPr lang="en-US" sz="2000" dirty="0">
                <a:latin typeface="Arial" panose="020B0604020202020204" pitchFamily="34" charset="0"/>
                <a:cs typeface="Arial" panose="020B0604020202020204" pitchFamily="34" charset="0"/>
              </a:rPr>
              <a:t>Professionals </a:t>
            </a:r>
            <a:r>
              <a:rPr lang="en-US" sz="2000" dirty="0" smtClean="0">
                <a:latin typeface="Arial" panose="020B0604020202020204" pitchFamily="34" charset="0"/>
                <a:cs typeface="Arial" panose="020B0604020202020204" pitchFamily="34" charset="0"/>
              </a:rPr>
              <a:t>Community </a:t>
            </a:r>
          </a:p>
          <a:p>
            <a:endParaRPr lang="en-US" sz="20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2000" dirty="0" smtClean="0">
                <a:latin typeface="Arial" panose="020B0604020202020204" pitchFamily="34" charset="0"/>
                <a:cs typeface="Arial" panose="020B0604020202020204" pitchFamily="34" charset="0"/>
              </a:rPr>
              <a:t>HIMSS </a:t>
            </a:r>
            <a:r>
              <a:rPr lang="en-US" sz="2000" dirty="0" err="1" smtClean="0">
                <a:latin typeface="Arial" panose="020B0604020202020204" pitchFamily="34" charset="0"/>
                <a:cs typeface="Arial" panose="020B0604020202020204" pitchFamily="34" charset="0"/>
              </a:rPr>
              <a:t>JobMine</a:t>
            </a:r>
            <a:r>
              <a:rPr lang="en-US" sz="2000" dirty="0" smtClean="0">
                <a:latin typeface="Arial" panose="020B0604020202020204" pitchFamily="34" charset="0"/>
                <a:cs typeface="Arial" panose="020B0604020202020204" pitchFamily="34" charset="0"/>
              </a:rPr>
              <a:t>®</a:t>
            </a:r>
          </a:p>
          <a:p>
            <a:pPr marL="285750" indent="-285750">
              <a:buFont typeface="Arial" panose="020B0604020202020204" pitchFamily="34" charset="0"/>
              <a:buChar char="•"/>
            </a:pPr>
            <a:endParaRPr lang="en-US" sz="20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Monthly </a:t>
            </a:r>
            <a:r>
              <a:rPr lang="en-US" sz="2000" dirty="0" smtClean="0">
                <a:latin typeface="Arial" panose="020B0604020202020204" pitchFamily="34" charset="0"/>
                <a:cs typeface="Arial" panose="020B0604020202020204" pitchFamily="34" charset="0"/>
              </a:rPr>
              <a:t>webinars</a:t>
            </a:r>
          </a:p>
          <a:p>
            <a:pPr marL="285750" indent="-285750">
              <a:buFont typeface="Arial" panose="020B0604020202020204" pitchFamily="34" charset="0"/>
              <a:buChar char="•"/>
            </a:pPr>
            <a:endParaRPr lang="en-US" sz="20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Scholarships </a:t>
            </a:r>
          </a:p>
        </p:txBody>
      </p:sp>
      <p:sp>
        <p:nvSpPr>
          <p:cNvPr id="9" name="Title 8"/>
          <p:cNvSpPr txBox="1">
            <a:spLocks noGrp="1"/>
          </p:cNvSpPr>
          <p:nvPr>
            <p:ph type="title"/>
          </p:nvPr>
        </p:nvSpPr>
        <p:spPr>
          <a:xfrm>
            <a:off x="464024" y="513278"/>
            <a:ext cx="8222776" cy="683264"/>
          </a:xfrm>
          <a:prstGeom prst="rect">
            <a:avLst/>
          </a:prstGeom>
          <a:noFill/>
        </p:spPr>
        <p:txBody>
          <a:bodyPr wrap="square" rtlCol="0">
            <a:spAutoFit/>
          </a:bodyPr>
          <a:lstStyle/>
          <a:p>
            <a:pPr algn="ctr"/>
            <a:r>
              <a:rPr lang="en-US" sz="4800" b="1" dirty="0" smtClean="0">
                <a:solidFill>
                  <a:srgbClr val="217AA0"/>
                </a:solidFill>
                <a:latin typeface="Arial" panose="020B0604020202020204" pitchFamily="34" charset="0"/>
                <a:ea typeface="Verdana" panose="020B0604030504040204" pitchFamily="34" charset="0"/>
                <a:cs typeface="Arial" panose="020B0604020202020204" pitchFamily="34" charset="0"/>
              </a:rPr>
              <a:t>HIMSS Career Services</a:t>
            </a:r>
          </a:p>
        </p:txBody>
      </p:sp>
    </p:spTree>
    <p:extLst>
      <p:ext uri="{BB962C8B-B14F-4D97-AF65-F5344CB8AC3E}">
        <p14:creationId xmlns:p14="http://schemas.microsoft.com/office/powerpoint/2010/main" val="330331012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idx="4294967295"/>
          </p:nvPr>
        </p:nvSpPr>
        <p:spPr>
          <a:xfrm>
            <a:off x="58218" y="293914"/>
            <a:ext cx="8997949" cy="917606"/>
          </a:xfrm>
          <a:prstGeom prst="rect">
            <a:avLst/>
          </a:prstGeom>
        </p:spPr>
        <p:txBody>
          <a:bodyPr>
            <a:normAutofit/>
          </a:bodyPr>
          <a:lstStyle/>
          <a:p>
            <a:pPr algn="ctr" eaLnBrk="1" hangingPunct="1"/>
            <a:r>
              <a:rPr lang="en-US" sz="4800" dirty="0" smtClean="0">
                <a:latin typeface="Arial" panose="020B0604020202020204" pitchFamily="34" charset="0"/>
                <a:cs typeface="Arial" panose="020B0604020202020204" pitchFamily="34" charset="0"/>
              </a:rPr>
              <a:t>Contact Information</a:t>
            </a:r>
          </a:p>
        </p:txBody>
      </p:sp>
      <p:sp>
        <p:nvSpPr>
          <p:cNvPr id="5" name="TextBox 4"/>
          <p:cNvSpPr txBox="1"/>
          <p:nvPr/>
        </p:nvSpPr>
        <p:spPr>
          <a:xfrm>
            <a:off x="58218" y="2485618"/>
            <a:ext cx="5406411" cy="2554545"/>
          </a:xfrm>
          <a:prstGeom prst="rect">
            <a:avLst/>
          </a:prstGeom>
          <a:noFill/>
        </p:spPr>
        <p:txBody>
          <a:bodyPr wrap="square" rtlCol="0">
            <a:spAutoFit/>
          </a:bodyPr>
          <a:lstStyle/>
          <a:p>
            <a:pPr algn="ctr">
              <a:defRPr/>
            </a:pPr>
            <a:r>
              <a:rPr lang="en-US" sz="2000" b="1" dirty="0" smtClean="0">
                <a:latin typeface="Arial" panose="020B0604020202020204" pitchFamily="34" charset="0"/>
                <a:cs typeface="Arial" panose="020B0604020202020204" pitchFamily="34" charset="0"/>
              </a:rPr>
              <a:t>Amy R. Justice, MBA, MSgt (USAF retired)</a:t>
            </a:r>
            <a:endParaRPr lang="en-US" sz="2000" b="1" dirty="0">
              <a:latin typeface="Arial" panose="020B0604020202020204" pitchFamily="34" charset="0"/>
              <a:cs typeface="Arial" panose="020B0604020202020204" pitchFamily="34" charset="0"/>
            </a:endParaRPr>
          </a:p>
          <a:p>
            <a:pPr algn="ctr">
              <a:defRPr/>
            </a:pPr>
            <a:r>
              <a:rPr lang="en-US" sz="2000" dirty="0" smtClean="0">
                <a:latin typeface="Arial" panose="020B0604020202020204" pitchFamily="34" charset="0"/>
                <a:cs typeface="Arial" panose="020B0604020202020204" pitchFamily="34" charset="0"/>
              </a:rPr>
              <a:t>Program Manager, Veterans Career Services</a:t>
            </a:r>
            <a:endParaRPr lang="en-US" sz="2000" dirty="0">
              <a:latin typeface="Arial" panose="020B0604020202020204" pitchFamily="34" charset="0"/>
              <a:cs typeface="Arial" panose="020B0604020202020204" pitchFamily="34" charset="0"/>
            </a:endParaRPr>
          </a:p>
          <a:p>
            <a:pPr algn="ctr">
              <a:defRPr/>
            </a:pPr>
            <a:r>
              <a:rPr lang="en-US" sz="2000" dirty="0" smtClean="0">
                <a:latin typeface="Arial" panose="020B0604020202020204" pitchFamily="34" charset="0"/>
                <a:cs typeface="Arial" panose="020B0604020202020204" pitchFamily="34" charset="0"/>
              </a:rPr>
              <a:t>HIMSS</a:t>
            </a:r>
          </a:p>
          <a:p>
            <a:pPr algn="ctr">
              <a:defRPr/>
            </a:pPr>
            <a:endParaRPr lang="en-US" sz="2000" dirty="0">
              <a:latin typeface="Arial" panose="020B0604020202020204" pitchFamily="34" charset="0"/>
              <a:cs typeface="Arial" panose="020B0604020202020204" pitchFamily="34" charset="0"/>
            </a:endParaRPr>
          </a:p>
          <a:p>
            <a:pPr algn="ctr">
              <a:defRPr/>
            </a:pPr>
            <a:r>
              <a:rPr lang="en-US" sz="2000" dirty="0" smtClean="0">
                <a:latin typeface="Arial" panose="020B0604020202020204" pitchFamily="34" charset="0"/>
                <a:cs typeface="Arial" panose="020B0604020202020204" pitchFamily="34" charset="0"/>
              </a:rPr>
              <a:t>Email:  </a:t>
            </a:r>
            <a:r>
              <a:rPr lang="en-US" sz="2000" dirty="0" smtClean="0">
                <a:latin typeface="Arial" panose="020B0604020202020204" pitchFamily="34" charset="0"/>
                <a:cs typeface="Arial" panose="020B0604020202020204" pitchFamily="34" charset="0"/>
                <a:hlinkClick r:id="rId3"/>
              </a:rPr>
              <a:t>ajustice@himss.org</a:t>
            </a:r>
            <a:endParaRPr lang="en-US" sz="2000" dirty="0" smtClean="0">
              <a:latin typeface="Arial" panose="020B0604020202020204" pitchFamily="34" charset="0"/>
              <a:cs typeface="Arial" panose="020B0604020202020204" pitchFamily="34" charset="0"/>
            </a:endParaRPr>
          </a:p>
          <a:p>
            <a:pPr algn="ctr">
              <a:defRPr/>
            </a:pPr>
            <a:r>
              <a:rPr lang="en-US" sz="2000" dirty="0" smtClean="0">
                <a:latin typeface="Arial" panose="020B0604020202020204" pitchFamily="34" charset="0"/>
                <a:cs typeface="Arial" panose="020B0604020202020204" pitchFamily="34" charset="0"/>
              </a:rPr>
              <a:t>Phone:  312-448-3428</a:t>
            </a:r>
          </a:p>
          <a:p>
            <a:pPr algn="ctr">
              <a:defRPr/>
            </a:pPr>
            <a:endParaRPr lang="en-US" sz="2000" dirty="0" smtClean="0">
              <a:latin typeface="Arial" panose="020B0604020202020204" pitchFamily="34" charset="0"/>
              <a:cs typeface="Arial" panose="020B0604020202020204" pitchFamily="34" charset="0"/>
            </a:endParaRPr>
          </a:p>
          <a:p>
            <a:pPr algn="ctr">
              <a:defRPr/>
            </a:pPr>
            <a:r>
              <a:rPr lang="en-US" sz="2000" dirty="0" smtClean="0">
                <a:latin typeface="Arial" panose="020B0604020202020204" pitchFamily="34" charset="0"/>
                <a:cs typeface="Arial" panose="020B0604020202020204" pitchFamily="34" charset="0"/>
              </a:rPr>
              <a:t>Twitter:  @</a:t>
            </a:r>
            <a:r>
              <a:rPr lang="en-US" sz="2000" dirty="0" err="1" smtClean="0">
                <a:latin typeface="Arial" panose="020B0604020202020204" pitchFamily="34" charset="0"/>
                <a:cs typeface="Arial" panose="020B0604020202020204" pitchFamily="34" charset="0"/>
              </a:rPr>
              <a:t>AjusticeX</a:t>
            </a:r>
            <a:endParaRPr lang="en-US" sz="2000" dirty="0" smtClean="0">
              <a:latin typeface="Arial" panose="020B0604020202020204" pitchFamily="34" charset="0"/>
              <a:cs typeface="Arial" panose="020B0604020202020204" pitchFamily="34" charset="0"/>
            </a:endParaRPr>
          </a:p>
        </p:txBody>
      </p:sp>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64629" y="1211520"/>
            <a:ext cx="3450771" cy="51761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6692389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HIMSS">
      <a:dk1>
        <a:srgbClr val="000000"/>
      </a:dk1>
      <a:lt1>
        <a:sysClr val="window" lastClr="FFFFFF"/>
      </a:lt1>
      <a:dk2>
        <a:srgbClr val="8F8F93"/>
      </a:dk2>
      <a:lt2>
        <a:srgbClr val="FFFFFF"/>
      </a:lt2>
      <a:accent1>
        <a:srgbClr val="13547D"/>
      </a:accent1>
      <a:accent2>
        <a:srgbClr val="0C3351"/>
      </a:accent2>
      <a:accent3>
        <a:srgbClr val="1B799F"/>
      </a:accent3>
      <a:accent4>
        <a:srgbClr val="91BAD3"/>
      </a:accent4>
      <a:accent5>
        <a:srgbClr val="414139"/>
      </a:accent5>
      <a:accent6>
        <a:srgbClr val="8F8F93"/>
      </a:accent6>
      <a:hlink>
        <a:srgbClr val="13547D"/>
      </a:hlink>
      <a:folHlink>
        <a:srgbClr val="1B799F"/>
      </a:folHlink>
    </a:clrScheme>
    <a:fontScheme name="Office 2">
      <a:majorFont>
        <a:latin typeface="Proxima Nova Bold"/>
        <a:ea typeface=""/>
        <a:cs typeface=""/>
        <a:font script="Jpan" typeface="ＭＳ 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Helvetica Neue Light"/>
        <a:ea typeface=""/>
        <a:cs typeface=""/>
        <a:font script="Jpan" typeface="ＭＳ Ｐ明朝"/>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2294</TotalTime>
  <Words>197</Words>
  <Application>Microsoft Office PowerPoint</Application>
  <PresentationFormat>On-screen Show (4:3)</PresentationFormat>
  <Paragraphs>76</Paragraphs>
  <Slides>9</Slides>
  <Notes>6</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Office Theme</vt:lpstr>
      <vt:lpstr>HIMSS  Veterans Career Services Initiative</vt:lpstr>
      <vt:lpstr>PowerPoint Presentation</vt:lpstr>
      <vt:lpstr>Background</vt:lpstr>
      <vt:lpstr>Mission</vt:lpstr>
      <vt:lpstr>PowerPoint Presentation</vt:lpstr>
      <vt:lpstr>PowerPoint Presentation</vt:lpstr>
      <vt:lpstr>PowerPoint Presentation</vt:lpstr>
      <vt:lpstr>HIMSS Career Services</vt:lpstr>
      <vt:lpstr>Contact Information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Matt</dc:creator>
  <cp:lastModifiedBy>HIMSS User</cp:lastModifiedBy>
  <cp:revision>119</cp:revision>
  <dcterms:created xsi:type="dcterms:W3CDTF">2013-05-22T16:51:34Z</dcterms:created>
  <dcterms:modified xsi:type="dcterms:W3CDTF">2015-01-20T16:38:13Z</dcterms:modified>
</cp:coreProperties>
</file>